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98" r:id="rId5"/>
    <p:sldId id="293" r:id="rId6"/>
    <p:sldId id="297" r:id="rId7"/>
    <p:sldId id="292" r:id="rId8"/>
    <p:sldId id="305" r:id="rId9"/>
    <p:sldId id="306" r:id="rId10"/>
    <p:sldId id="299" r:id="rId11"/>
    <p:sldId id="284" r:id="rId12"/>
    <p:sldId id="301" r:id="rId13"/>
    <p:sldId id="302" r:id="rId14"/>
    <p:sldId id="303" r:id="rId15"/>
    <p:sldId id="304" r:id="rId16"/>
    <p:sldId id="295" r:id="rId17"/>
    <p:sldId id="307" r:id="rId18"/>
    <p:sldId id="308" r:id="rId19"/>
    <p:sldId id="300" r:id="rId20"/>
    <p:sldId id="29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69A029-F6CF-4FD2-B2DD-7CA16FC4913C}" v="33" dt="2024-03-28T03:36:57.738"/>
  </p1510:revLst>
</p1510:revInfo>
</file>

<file path=ppt/tableStyles.xml><?xml version="1.0" encoding="utf-8"?>
<a:tblStyleLst xmlns:a="http://schemas.openxmlformats.org/drawingml/2006/main" def="{073A0DAA-6AF3-43AB-8588-CEC1D06C72B9}">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92597" autoAdjust="0"/>
  </p:normalViewPr>
  <p:slideViewPr>
    <p:cSldViewPr snapToGrid="0">
      <p:cViewPr varScale="1">
        <p:scale>
          <a:sx n="102" d="100"/>
          <a:sy n="102" d="100"/>
        </p:scale>
        <p:origin x="342" y="114"/>
      </p:cViewPr>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a:solidFill>
                  <a:schemeClr val="tx1">
                    <a:lumMod val="75000"/>
                    <a:lumOff val="25000"/>
                  </a:schemeClr>
                </a:solidFill>
              </a:rPr>
              <a:t>Gross Revenue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3D1E-436F-B155-11D12081ECA9}"/>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3-3D1E-436F-B155-11D12081ECA9}"/>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5-3D1E-436F-B155-11D12081ECA9}"/>
              </c:ext>
            </c:extLst>
          </c:dPt>
          <c:cat>
            <c:strRef>
              <c:f>Sheet1!$A$2:$A$6</c:f>
              <c:strCache>
                <c:ptCount val="5"/>
                <c:pt idx="0">
                  <c:v>20YY</c:v>
                </c:pt>
                <c:pt idx="1">
                  <c:v>20YY</c:v>
                </c:pt>
                <c:pt idx="2">
                  <c:v>20YY</c:v>
                </c:pt>
                <c:pt idx="3">
                  <c:v>20YY</c:v>
                </c:pt>
                <c:pt idx="4">
                  <c:v>20YY</c:v>
                </c:pt>
              </c:strCache>
            </c:strRef>
          </c:cat>
          <c:val>
            <c:numRef>
              <c:f>Sheet1!$B$2:$B$6</c:f>
              <c:numCache>
                <c:formatCode>[$$-409]#,##0</c:formatCode>
                <c:ptCount val="5"/>
                <c:pt idx="0">
                  <c:v>0</c:v>
                </c:pt>
                <c:pt idx="1">
                  <c:v>6750</c:v>
                </c:pt>
                <c:pt idx="2">
                  <c:v>33750</c:v>
                </c:pt>
                <c:pt idx="3">
                  <c:v>135000</c:v>
                </c:pt>
                <c:pt idx="4">
                  <c:v>270000</c:v>
                </c:pt>
              </c:numCache>
            </c:numRef>
          </c:val>
          <c:extLst>
            <c:ext xmlns:c16="http://schemas.microsoft.com/office/drawing/2014/chart" uri="{C3380CC4-5D6E-409C-BE32-E72D297353CC}">
              <c16:uniqueId val="{00000006-3D1E-436F-B155-11D12081ECA9}"/>
            </c:ext>
          </c:extLst>
        </c:ser>
        <c:dLbls>
          <c:showLegendKey val="0"/>
          <c:showVal val="0"/>
          <c:showCatName val="0"/>
          <c:showSerName val="0"/>
          <c:showPercent val="0"/>
          <c:showBubbleSize val="0"/>
        </c:dLbls>
        <c:gapWidth val="25"/>
        <c:axId val="1000041416"/>
        <c:axId val="1000041744"/>
      </c:barChart>
      <c:catAx>
        <c:axId val="100004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0041744"/>
        <c:crosses val="autoZero"/>
        <c:auto val="1"/>
        <c:lblAlgn val="ctr"/>
        <c:lblOffset val="100"/>
        <c:noMultiLvlLbl val="0"/>
      </c:catAx>
      <c:valAx>
        <c:axId val="1000041744"/>
        <c:scaling>
          <c:orientation val="minMax"/>
        </c:scaling>
        <c:delete val="0"/>
        <c:axPos val="l"/>
        <c:majorGridlines>
          <c:spPr>
            <a:ln w="9525" cap="flat" cmpd="sng" algn="ctr">
              <a:solidFill>
                <a:schemeClr val="tx1">
                  <a:lumMod val="15000"/>
                  <a:lumOff val="85000"/>
                </a:schemeClr>
              </a:solidFill>
              <a:round/>
            </a:ln>
            <a:effectLst/>
          </c:spPr>
        </c:majorGridlines>
        <c:numFmt formatCode="[$$-409]#,##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0041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a:solidFill>
                  <a:schemeClr val="tx1">
                    <a:lumMod val="75000"/>
                    <a:lumOff val="25000"/>
                  </a:schemeClr>
                </a:solidFill>
              </a:rPr>
              <a:t>Company 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Series 1</c:v>
                </c:pt>
              </c:strCache>
            </c:strRef>
          </c:tx>
          <c:spPr>
            <a:solidFill>
              <a:schemeClr val="accent3"/>
            </a:solidFill>
          </c:spPr>
          <c:dPt>
            <c:idx val="0"/>
            <c:bubble3D val="0"/>
            <c:spPr>
              <a:solidFill>
                <a:schemeClr val="accent3"/>
              </a:solidFill>
              <a:ln>
                <a:noFill/>
              </a:ln>
              <a:effectLst/>
            </c:spPr>
            <c:extLst>
              <c:ext xmlns:c16="http://schemas.microsoft.com/office/drawing/2014/chart" uri="{C3380CC4-5D6E-409C-BE32-E72D297353CC}">
                <c16:uniqueId val="{00000001-DA66-4D13-90A4-391C509065DF}"/>
              </c:ext>
            </c:extLst>
          </c:dPt>
          <c:dPt>
            <c:idx val="1"/>
            <c:bubble3D val="0"/>
            <c:spPr>
              <a:solidFill>
                <a:schemeClr val="accent2"/>
              </a:solidFill>
              <a:ln>
                <a:noFill/>
              </a:ln>
              <a:effectLst/>
            </c:spPr>
            <c:extLst>
              <c:ext xmlns:c16="http://schemas.microsoft.com/office/drawing/2014/chart" uri="{C3380CC4-5D6E-409C-BE32-E72D297353CC}">
                <c16:uniqueId val="{00000003-DA66-4D13-90A4-391C509065DF}"/>
              </c:ext>
            </c:extLst>
          </c:dPt>
          <c:dPt>
            <c:idx val="2"/>
            <c:bubble3D val="0"/>
            <c:spPr>
              <a:solidFill>
                <a:schemeClr val="accent3"/>
              </a:solidFill>
              <a:ln>
                <a:noFill/>
              </a:ln>
              <a:effectLst/>
            </c:spPr>
            <c:extLst>
              <c:ext xmlns:c16="http://schemas.microsoft.com/office/drawing/2014/chart" uri="{C3380CC4-5D6E-409C-BE32-E72D297353CC}">
                <c16:uniqueId val="{00000005-DA66-4D13-90A4-391C509065DF}"/>
              </c:ext>
            </c:extLst>
          </c:dPt>
          <c:dPt>
            <c:idx val="3"/>
            <c:bubble3D val="0"/>
            <c:spPr>
              <a:solidFill>
                <a:schemeClr val="accent1"/>
              </a:solidFill>
              <a:ln>
                <a:noFill/>
              </a:ln>
              <a:effectLst/>
            </c:spPr>
            <c:extLst>
              <c:ext xmlns:c16="http://schemas.microsoft.com/office/drawing/2014/chart" uri="{C3380CC4-5D6E-409C-BE32-E72D297353CC}">
                <c16:uniqueId val="{00000007-DA66-4D13-90A4-391C509065DF}"/>
              </c:ext>
            </c:extLst>
          </c:dPt>
          <c:dPt>
            <c:idx val="4"/>
            <c:bubble3D val="0"/>
            <c:spPr>
              <a:solidFill>
                <a:schemeClr val="accent4"/>
              </a:solidFill>
              <a:ln>
                <a:noFill/>
              </a:ln>
              <a:effectLst/>
            </c:spPr>
            <c:extLst>
              <c:ext xmlns:c16="http://schemas.microsoft.com/office/drawing/2014/chart" uri="{C3380CC4-5D6E-409C-BE32-E72D297353CC}">
                <c16:uniqueId val="{00000009-DA66-4D13-90A4-391C509065DF}"/>
              </c:ext>
            </c:extLst>
          </c:dPt>
          <c:dLbls>
            <c:dLbl>
              <c:idx val="0"/>
              <c:delete val="1"/>
              <c:extLst>
                <c:ext xmlns:c15="http://schemas.microsoft.com/office/drawing/2012/chart" uri="{CE6537A1-D6FC-4f65-9D91-7224C49458BB}"/>
                <c:ext xmlns:c16="http://schemas.microsoft.com/office/drawing/2014/chart" uri="{C3380CC4-5D6E-409C-BE32-E72D297353CC}">
                  <c16:uniqueId val="{00000001-DA66-4D13-90A4-391C509065DF}"/>
                </c:ext>
              </c:extLst>
            </c:dLbl>
            <c:dLbl>
              <c:idx val="1"/>
              <c:layout>
                <c:manualLayout>
                  <c:x val="-0.11615923344937455"/>
                  <c:y val="-0.14002523289348653"/>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66-4D13-90A4-391C509065DF}"/>
                </c:ext>
              </c:extLst>
            </c:dLbl>
            <c:dLbl>
              <c:idx val="2"/>
              <c:layout>
                <c:manualLayout>
                  <c:x val="0.13864166572989867"/>
                  <c:y val="-0.15145586415009771"/>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66-4D13-90A4-391C509065DF}"/>
                </c:ext>
              </c:extLst>
            </c:dLbl>
            <c:dLbl>
              <c:idx val="3"/>
              <c:layout>
                <c:manualLayout>
                  <c:x val="6.9525299079784011E-2"/>
                  <c:y val="0.28576578141527864"/>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A66-4D13-90A4-391C509065DF}"/>
                </c:ext>
              </c:extLst>
            </c:dLbl>
            <c:dLbl>
              <c:idx val="4"/>
              <c:layout>
                <c:manualLayout>
                  <c:x val="-8.1787666114047294E-2"/>
                  <c:y val="0.22861262513222283"/>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A66-4D13-90A4-391C509065D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1"/>
            <c:showVal val="1"/>
            <c:showCatName val="0"/>
            <c:showSerName val="0"/>
            <c:showPercent val="0"/>
            <c:showBubbleSize val="0"/>
            <c:showLeaderLines val="0"/>
            <c:extLst>
              <c:ext xmlns:c15="http://schemas.microsoft.com/office/drawing/2012/chart" uri="{CE6537A1-D6FC-4f65-9D91-7224C49458BB}"/>
            </c:extLst>
          </c:dLbls>
          <c:cat>
            <c:strRef>
              <c:f>Sheet1!$A$2:$A$6</c:f>
              <c:strCache>
                <c:ptCount val="5"/>
                <c:pt idx="0">
                  <c:v>20YY</c:v>
                </c:pt>
                <c:pt idx="1">
                  <c:v>20YY</c:v>
                </c:pt>
                <c:pt idx="2">
                  <c:v>20YY</c:v>
                </c:pt>
                <c:pt idx="3">
                  <c:v>20YY</c:v>
                </c:pt>
                <c:pt idx="4">
                  <c:v>20YY</c:v>
                </c:pt>
              </c:strCache>
            </c:strRef>
          </c:cat>
          <c:val>
            <c:numRef>
              <c:f>Sheet1!$B$2:$B$6</c:f>
              <c:numCache>
                <c:formatCode>[$$-409]#,##0</c:formatCode>
                <c:ptCount val="5"/>
                <c:pt idx="0">
                  <c:v>0</c:v>
                </c:pt>
                <c:pt idx="1">
                  <c:v>6750</c:v>
                </c:pt>
                <c:pt idx="2">
                  <c:v>33750</c:v>
                </c:pt>
                <c:pt idx="3">
                  <c:v>135000</c:v>
                </c:pt>
                <c:pt idx="4">
                  <c:v>270000</c:v>
                </c:pt>
              </c:numCache>
            </c:numRef>
          </c:val>
          <c:extLst>
            <c:ext xmlns:c16="http://schemas.microsoft.com/office/drawing/2014/chart" uri="{C3380CC4-5D6E-409C-BE32-E72D297353CC}">
              <c16:uniqueId val="{0000000A-DA66-4D13-90A4-391C509065DF}"/>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a:solidFill>
                  <a:schemeClr val="tx1">
                    <a:lumMod val="75000"/>
                    <a:lumOff val="25000"/>
                  </a:schemeClr>
                </a:solidFill>
              </a:rPr>
              <a:t>Revenue</a:t>
            </a:r>
            <a:r>
              <a:rPr lang="en-US" baseline="0" dirty="0">
                <a:solidFill>
                  <a:schemeClr val="tx1">
                    <a:lumMod val="75000"/>
                    <a:lumOff val="25000"/>
                  </a:schemeClr>
                </a:solidFill>
              </a:rPr>
              <a:t> Over Time</a:t>
            </a:r>
            <a:endParaRPr lang="en-US"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1-B30D-47FC-97C2-FA87298C22F3}"/>
              </c:ext>
            </c:extLst>
          </c:dPt>
          <c:dPt>
            <c:idx val="3"/>
            <c:marker>
              <c:symbol val="circle"/>
              <c:size val="5"/>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3-B30D-47FC-97C2-FA87298C22F3}"/>
              </c:ext>
            </c:extLst>
          </c:dPt>
          <c:dPt>
            <c:idx val="4"/>
            <c:marker>
              <c:symbol val="circle"/>
              <c:size val="5"/>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5-B30D-47FC-97C2-FA87298C22F3}"/>
              </c:ext>
            </c:extLst>
          </c:dPt>
          <c:cat>
            <c:strRef>
              <c:f>Sheet1!$A$2:$A$6</c:f>
              <c:strCache>
                <c:ptCount val="5"/>
                <c:pt idx="0">
                  <c:v>20YY</c:v>
                </c:pt>
                <c:pt idx="1">
                  <c:v>20YY</c:v>
                </c:pt>
                <c:pt idx="2">
                  <c:v>20YY</c:v>
                </c:pt>
                <c:pt idx="3">
                  <c:v>20YY</c:v>
                </c:pt>
                <c:pt idx="4">
                  <c:v>20YY</c:v>
                </c:pt>
              </c:strCache>
            </c:strRef>
          </c:cat>
          <c:val>
            <c:numRef>
              <c:f>Sheet1!$B$2:$B$6</c:f>
              <c:numCache>
                <c:formatCode>[$$-409]#,##0</c:formatCode>
                <c:ptCount val="5"/>
                <c:pt idx="0">
                  <c:v>0</c:v>
                </c:pt>
                <c:pt idx="1">
                  <c:v>6750</c:v>
                </c:pt>
                <c:pt idx="2">
                  <c:v>33750</c:v>
                </c:pt>
                <c:pt idx="3">
                  <c:v>135000</c:v>
                </c:pt>
                <c:pt idx="4">
                  <c:v>270000</c:v>
                </c:pt>
              </c:numCache>
            </c:numRef>
          </c:val>
          <c:smooth val="0"/>
          <c:extLst>
            <c:ext xmlns:c16="http://schemas.microsoft.com/office/drawing/2014/chart" uri="{C3380CC4-5D6E-409C-BE32-E72D297353CC}">
              <c16:uniqueId val="{00000006-B30D-47FC-97C2-FA87298C22F3}"/>
            </c:ext>
          </c:extLst>
        </c:ser>
        <c:dLbls>
          <c:showLegendKey val="0"/>
          <c:showVal val="0"/>
          <c:showCatName val="0"/>
          <c:showSerName val="0"/>
          <c:showPercent val="0"/>
          <c:showBubbleSize val="0"/>
        </c:dLbls>
        <c:marker val="1"/>
        <c:smooth val="0"/>
        <c:axId val="1000041416"/>
        <c:axId val="1000041744"/>
      </c:lineChart>
      <c:catAx>
        <c:axId val="100004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0041744"/>
        <c:crosses val="autoZero"/>
        <c:auto val="1"/>
        <c:lblAlgn val="ctr"/>
        <c:lblOffset val="100"/>
        <c:noMultiLvlLbl val="0"/>
      </c:catAx>
      <c:valAx>
        <c:axId val="1000041744"/>
        <c:scaling>
          <c:orientation val="minMax"/>
        </c:scaling>
        <c:delete val="0"/>
        <c:axPos val="l"/>
        <c:majorGridlines>
          <c:spPr>
            <a:ln w="9525" cap="flat" cmpd="sng" algn="ctr">
              <a:solidFill>
                <a:schemeClr val="tx1">
                  <a:lumMod val="15000"/>
                  <a:lumOff val="85000"/>
                </a:schemeClr>
              </a:solidFill>
              <a:round/>
            </a:ln>
            <a:effectLst/>
          </c:spPr>
        </c:majorGridlines>
        <c:numFmt formatCode="[$$-409]#,##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0041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6CF597-5DD1-46EC-B1F5-876027273186}"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9D4EE150-3ADB-4119-BF22-93DE691ABF13}">
      <dgm:prSet phldrT="[Text]" phldr="0"/>
      <dgm:spPr/>
      <dgm:t>
        <a:bodyPr/>
        <a:lstStyle/>
        <a:p>
          <a:pPr rtl="0"/>
          <a:r>
            <a:rPr lang="en-US" dirty="0">
              <a:latin typeface="Corbel"/>
            </a:rPr>
            <a:t>DX </a:t>
          </a:r>
          <a:endParaRPr lang="en-US" dirty="0"/>
        </a:p>
      </dgm:t>
    </dgm:pt>
    <dgm:pt modelId="{A464729D-5445-4ACC-A6F8-2C5A7D7AFCFB}" type="parTrans" cxnId="{66CEBFB5-2FB2-40B9-B317-8E79A1A48C56}">
      <dgm:prSet/>
      <dgm:spPr/>
      <dgm:t>
        <a:bodyPr/>
        <a:lstStyle/>
        <a:p>
          <a:endParaRPr lang="en-US"/>
        </a:p>
      </dgm:t>
    </dgm:pt>
    <dgm:pt modelId="{FE8F4BB8-8020-42E0-965E-847C006AD20E}" type="sibTrans" cxnId="{66CEBFB5-2FB2-40B9-B317-8E79A1A48C56}">
      <dgm:prSet/>
      <dgm:spPr/>
      <dgm:t>
        <a:bodyPr/>
        <a:lstStyle/>
        <a:p>
          <a:endParaRPr lang="en-US"/>
        </a:p>
      </dgm:t>
    </dgm:pt>
    <dgm:pt modelId="{0EC5151B-4639-4C7E-A5B0-6A253DEF7C66}">
      <dgm:prSet phldrT="[Text]" phldr="0"/>
      <dgm:spPr/>
      <dgm:t>
        <a:bodyPr/>
        <a:lstStyle/>
        <a:p>
          <a:pPr rtl="0"/>
          <a:r>
            <a:rPr lang="en-US" dirty="0">
              <a:latin typeface="Corbel"/>
            </a:rPr>
            <a:t>Allergies (true) </a:t>
          </a:r>
        </a:p>
      </dgm:t>
    </dgm:pt>
    <dgm:pt modelId="{046C4F7E-ED55-4221-8F9E-C2BCFE0A0274}" type="parTrans" cxnId="{E783E017-3D1A-464C-9D7B-DD2FBD173E53}">
      <dgm:prSet/>
      <dgm:spPr/>
      <dgm:t>
        <a:bodyPr/>
        <a:lstStyle/>
        <a:p>
          <a:endParaRPr lang="en-US"/>
        </a:p>
      </dgm:t>
    </dgm:pt>
    <dgm:pt modelId="{22FD6BAD-B140-45EA-9B61-223B7E24F866}" type="sibTrans" cxnId="{E783E017-3D1A-464C-9D7B-DD2FBD173E53}">
      <dgm:prSet/>
      <dgm:spPr/>
      <dgm:t>
        <a:bodyPr/>
        <a:lstStyle/>
        <a:p>
          <a:endParaRPr lang="en-US"/>
        </a:p>
      </dgm:t>
    </dgm:pt>
    <dgm:pt modelId="{4AC92DB7-13AF-4861-BF9C-776EFC9F53CD}">
      <dgm:prSet phldrT="[Text]" phldr="0"/>
      <dgm:spPr/>
      <dgm:t>
        <a:bodyPr/>
        <a:lstStyle/>
        <a:p>
          <a:pPr rtl="0"/>
          <a:r>
            <a:rPr lang="en-US" dirty="0">
              <a:latin typeface="Corbel"/>
            </a:rPr>
            <a:t>Renal and Hepatic fxn</a:t>
          </a:r>
          <a:endParaRPr lang="en-US" dirty="0"/>
        </a:p>
      </dgm:t>
    </dgm:pt>
    <dgm:pt modelId="{C2F0E759-F461-4389-811C-125D7165E84E}" type="parTrans" cxnId="{D2377597-D9EF-44A2-9777-DE55DFAE48EE}">
      <dgm:prSet/>
      <dgm:spPr/>
      <dgm:t>
        <a:bodyPr/>
        <a:lstStyle/>
        <a:p>
          <a:endParaRPr lang="en-US"/>
        </a:p>
      </dgm:t>
    </dgm:pt>
    <dgm:pt modelId="{73B38215-685E-477D-888A-3F8724EFB133}" type="sibTrans" cxnId="{D2377597-D9EF-44A2-9777-DE55DFAE48EE}">
      <dgm:prSet/>
      <dgm:spPr/>
      <dgm:t>
        <a:bodyPr/>
        <a:lstStyle/>
        <a:p>
          <a:endParaRPr lang="en-US"/>
        </a:p>
      </dgm:t>
    </dgm:pt>
    <dgm:pt modelId="{47D071A3-572A-4154-B896-DD833990FD1B}">
      <dgm:prSet phldrT="[Text]" phldr="0"/>
      <dgm:spPr/>
      <dgm:t>
        <a:bodyPr/>
        <a:lstStyle/>
        <a:p>
          <a:pPr rtl="0"/>
          <a:r>
            <a:rPr lang="en-US" dirty="0">
              <a:latin typeface="Corbel"/>
            </a:rPr>
            <a:t>Previous experience</a:t>
          </a:r>
          <a:endParaRPr lang="en-US" dirty="0"/>
        </a:p>
      </dgm:t>
    </dgm:pt>
    <dgm:pt modelId="{1C033646-FF65-4F82-83F4-15E1433CF620}" type="parTrans" cxnId="{6A803894-A437-401B-AF5B-B76F80630AF2}">
      <dgm:prSet/>
      <dgm:spPr/>
      <dgm:t>
        <a:bodyPr/>
        <a:lstStyle/>
        <a:p>
          <a:endParaRPr lang="en-US"/>
        </a:p>
      </dgm:t>
    </dgm:pt>
    <dgm:pt modelId="{818A8E97-8FA2-46F3-92FD-4AE781AD9CC6}" type="sibTrans" cxnId="{6A803894-A437-401B-AF5B-B76F80630AF2}">
      <dgm:prSet/>
      <dgm:spPr/>
      <dgm:t>
        <a:bodyPr/>
        <a:lstStyle/>
        <a:p>
          <a:endParaRPr lang="en-US"/>
        </a:p>
      </dgm:t>
    </dgm:pt>
    <dgm:pt modelId="{6E666C2F-22BB-4F9E-9C1F-A0D5C89D724F}">
      <dgm:prSet phldrT="[Text]" phldr="0"/>
      <dgm:spPr/>
      <dgm:t>
        <a:bodyPr/>
        <a:lstStyle/>
        <a:p>
          <a:pPr rtl="0"/>
          <a:r>
            <a:rPr lang="en-US" dirty="0">
              <a:latin typeface="Corbel"/>
            </a:rPr>
            <a:t>Daily OME</a:t>
          </a:r>
          <a:endParaRPr lang="en-US" dirty="0"/>
        </a:p>
      </dgm:t>
    </dgm:pt>
    <dgm:pt modelId="{9297D7AD-DBDE-4B7D-B000-42EB299B24CF}" type="parTrans" cxnId="{3A850C14-6BE0-48A5-BE25-F511437DB65C}">
      <dgm:prSet/>
      <dgm:spPr/>
      <dgm:t>
        <a:bodyPr/>
        <a:lstStyle/>
        <a:p>
          <a:endParaRPr lang="en-US"/>
        </a:p>
      </dgm:t>
    </dgm:pt>
    <dgm:pt modelId="{7E97DD17-64AB-40EA-8160-86CA8703895B}" type="sibTrans" cxnId="{3A850C14-6BE0-48A5-BE25-F511437DB65C}">
      <dgm:prSet/>
      <dgm:spPr/>
      <dgm:t>
        <a:bodyPr/>
        <a:lstStyle/>
        <a:p>
          <a:endParaRPr lang="en-US"/>
        </a:p>
      </dgm:t>
    </dgm:pt>
    <dgm:pt modelId="{2BC54A0F-E0CD-41D7-8798-E0AF8D3178DD}">
      <dgm:prSet phldr="0"/>
      <dgm:spPr/>
      <dgm:t>
        <a:bodyPr/>
        <a:lstStyle/>
        <a:p>
          <a:pPr rtl="0"/>
          <a:r>
            <a:rPr lang="en-US" dirty="0">
              <a:latin typeface="Corbel"/>
            </a:rPr>
            <a:t>USE of adjuvants  </a:t>
          </a:r>
        </a:p>
      </dgm:t>
    </dgm:pt>
    <dgm:pt modelId="{21CFC155-7936-476F-B06D-F93851864651}" type="parTrans" cxnId="{D9AF61C2-6B1A-47CA-A98F-673751326AD5}">
      <dgm:prSet/>
      <dgm:spPr/>
    </dgm:pt>
    <dgm:pt modelId="{38856FE4-2DA4-465C-87EC-C3999FFBC8A7}" type="sibTrans" cxnId="{D9AF61C2-6B1A-47CA-A98F-673751326AD5}">
      <dgm:prSet/>
      <dgm:spPr/>
      <dgm:t>
        <a:bodyPr/>
        <a:lstStyle/>
        <a:p>
          <a:endParaRPr lang="en-US"/>
        </a:p>
      </dgm:t>
    </dgm:pt>
    <dgm:pt modelId="{63ED4734-C4D3-4FBC-8607-9DEBEA05ADFE}">
      <dgm:prSet phldr="0"/>
      <dgm:spPr/>
      <dgm:t>
        <a:bodyPr/>
        <a:lstStyle/>
        <a:p>
          <a:pPr rtl="0"/>
          <a:r>
            <a:rPr lang="en-US" dirty="0">
              <a:latin typeface="Corbel"/>
            </a:rPr>
            <a:t>UDS  </a:t>
          </a:r>
        </a:p>
      </dgm:t>
    </dgm:pt>
    <dgm:pt modelId="{9B26F38C-6C9A-4580-A6B7-24555385A503}" type="parTrans" cxnId="{ED4A44B7-B8C8-4463-92C4-B7C18B4B6484}">
      <dgm:prSet/>
      <dgm:spPr/>
    </dgm:pt>
    <dgm:pt modelId="{28CEC5A4-10A3-44C2-8F4D-90E44A5609F7}" type="sibTrans" cxnId="{ED4A44B7-B8C8-4463-92C4-B7C18B4B6484}">
      <dgm:prSet/>
      <dgm:spPr/>
      <dgm:t>
        <a:bodyPr/>
        <a:lstStyle/>
        <a:p>
          <a:endParaRPr lang="en-US"/>
        </a:p>
      </dgm:t>
    </dgm:pt>
    <dgm:pt modelId="{941CD586-DAD4-46C3-AED2-7FA76F07C5C7}">
      <dgm:prSet phldr="0"/>
      <dgm:spPr/>
      <dgm:t>
        <a:bodyPr/>
        <a:lstStyle/>
        <a:p>
          <a:pPr rtl="0"/>
          <a:r>
            <a:rPr lang="en-US" dirty="0">
              <a:latin typeface="Corbel"/>
            </a:rPr>
            <a:t>Social Situation</a:t>
          </a:r>
        </a:p>
      </dgm:t>
    </dgm:pt>
    <dgm:pt modelId="{F26BFA47-894E-492A-992E-7A639314A84F}" type="parTrans" cxnId="{AF1228C0-661F-464A-A6CC-0B510A24DA57}">
      <dgm:prSet/>
      <dgm:spPr/>
    </dgm:pt>
    <dgm:pt modelId="{20667FB2-AF20-4DF1-B292-B6D24D3E634A}" type="sibTrans" cxnId="{AF1228C0-661F-464A-A6CC-0B510A24DA57}">
      <dgm:prSet/>
      <dgm:spPr/>
      <dgm:t>
        <a:bodyPr/>
        <a:lstStyle/>
        <a:p>
          <a:endParaRPr lang="en-US"/>
        </a:p>
      </dgm:t>
    </dgm:pt>
    <dgm:pt modelId="{9094EE4A-4D11-42BC-8540-1FF93AB1144B}">
      <dgm:prSet phldr="0"/>
      <dgm:spPr/>
      <dgm:t>
        <a:bodyPr/>
        <a:lstStyle/>
        <a:p>
          <a:pPr rtl="0"/>
          <a:r>
            <a:rPr lang="en-US" dirty="0">
              <a:latin typeface="Corbel"/>
            </a:rPr>
            <a:t>Cognition/adherence</a:t>
          </a:r>
        </a:p>
      </dgm:t>
    </dgm:pt>
    <dgm:pt modelId="{3FBB57EA-F79C-497D-BE1D-9BD2FED9A245}" type="parTrans" cxnId="{BB73C43E-1766-474D-AFD1-7F9CDA376FB3}">
      <dgm:prSet/>
      <dgm:spPr/>
    </dgm:pt>
    <dgm:pt modelId="{ED08906A-1DCC-4B8A-B9E4-703EB80EB01B}" type="sibTrans" cxnId="{BB73C43E-1766-474D-AFD1-7F9CDA376FB3}">
      <dgm:prSet/>
      <dgm:spPr/>
      <dgm:t>
        <a:bodyPr/>
        <a:lstStyle/>
        <a:p>
          <a:endParaRPr lang="en-US"/>
        </a:p>
      </dgm:t>
    </dgm:pt>
    <dgm:pt modelId="{D1609B2F-2583-4B88-85FA-60AE1AFC4451}">
      <dgm:prSet phldr="0"/>
      <dgm:spPr/>
      <dgm:t>
        <a:bodyPr/>
        <a:lstStyle/>
        <a:p>
          <a:pPr rtl="0"/>
          <a:r>
            <a:rPr lang="en-US" dirty="0">
              <a:latin typeface="Corbel"/>
            </a:rPr>
            <a:t>Long acting??</a:t>
          </a:r>
        </a:p>
      </dgm:t>
    </dgm:pt>
    <dgm:pt modelId="{C1F7DB4E-D4CD-4681-A429-8A8DECB346D8}" type="parTrans" cxnId="{97C696F4-32BC-4F94-AFDC-6648367BF189}">
      <dgm:prSet/>
      <dgm:spPr/>
    </dgm:pt>
    <dgm:pt modelId="{2A3E3745-A861-4DB5-81A5-94B9BF00BE85}" type="sibTrans" cxnId="{97C696F4-32BC-4F94-AFDC-6648367BF189}">
      <dgm:prSet/>
      <dgm:spPr/>
      <dgm:t>
        <a:bodyPr/>
        <a:lstStyle/>
        <a:p>
          <a:endParaRPr lang="en-US"/>
        </a:p>
      </dgm:t>
    </dgm:pt>
    <dgm:pt modelId="{273EF4A9-94DE-4569-9020-BBB3A1D80ADA}">
      <dgm:prSet phldr="0"/>
      <dgm:spPr/>
      <dgm:t>
        <a:bodyPr/>
        <a:lstStyle/>
        <a:p>
          <a:r>
            <a:rPr lang="en-US" dirty="0">
              <a:latin typeface="Corbel"/>
            </a:rPr>
            <a:t>REGIMEN</a:t>
          </a:r>
        </a:p>
      </dgm:t>
    </dgm:pt>
    <dgm:pt modelId="{5CA9F2EE-F995-4FE2-B461-DF241987DCE3}" type="parTrans" cxnId="{9B9D5366-CCFB-4DE1-B54D-B514E5A40065}">
      <dgm:prSet/>
      <dgm:spPr/>
    </dgm:pt>
    <dgm:pt modelId="{3167924D-2178-4668-A40E-2ED3667CC0CF}" type="sibTrans" cxnId="{9B9D5366-CCFB-4DE1-B54D-B514E5A40065}">
      <dgm:prSet/>
      <dgm:spPr/>
      <dgm:t>
        <a:bodyPr/>
        <a:lstStyle/>
        <a:p>
          <a:endParaRPr lang="en-US"/>
        </a:p>
      </dgm:t>
    </dgm:pt>
    <dgm:pt modelId="{5AB9BBEA-311E-43A9-BFD3-336BA1235420}">
      <dgm:prSet phldr="0"/>
      <dgm:spPr/>
      <dgm:t>
        <a:bodyPr/>
        <a:lstStyle/>
        <a:p>
          <a:r>
            <a:rPr lang="en-US" dirty="0">
              <a:latin typeface="Corbel"/>
            </a:rPr>
            <a:t>F/u??</a:t>
          </a:r>
        </a:p>
      </dgm:t>
    </dgm:pt>
    <dgm:pt modelId="{E36B0127-92B6-4630-B94F-8488465EDA44}" type="parTrans" cxnId="{CFEC39E5-FC0F-413F-978A-C71C584C7689}">
      <dgm:prSet/>
      <dgm:spPr/>
    </dgm:pt>
    <dgm:pt modelId="{C77D94A2-1739-460A-BA5C-D0444D95B5DD}" type="sibTrans" cxnId="{CFEC39E5-FC0F-413F-978A-C71C584C7689}">
      <dgm:prSet/>
      <dgm:spPr/>
      <dgm:t>
        <a:bodyPr/>
        <a:lstStyle/>
        <a:p>
          <a:endParaRPr lang="en-US"/>
        </a:p>
      </dgm:t>
    </dgm:pt>
    <dgm:pt modelId="{8B7BE4D4-8A77-4529-B333-7EC07F7B7BFD}">
      <dgm:prSet phldr="0"/>
      <dgm:spPr/>
      <dgm:t>
        <a:bodyPr/>
        <a:lstStyle/>
        <a:p>
          <a:pPr rtl="0"/>
          <a:r>
            <a:rPr lang="en-US" dirty="0">
              <a:latin typeface="Corbel"/>
            </a:rPr>
            <a:t>MED MISTRUST</a:t>
          </a:r>
        </a:p>
      </dgm:t>
    </dgm:pt>
    <dgm:pt modelId="{3F8CC498-500B-40B3-BB2B-1DB35BC73D2F}" type="parTrans" cxnId="{344C7C9A-BA9F-4099-A23F-ED58A10BEEAF}">
      <dgm:prSet/>
      <dgm:spPr/>
    </dgm:pt>
    <dgm:pt modelId="{9504EBC2-5EFF-45EE-BFAA-B583AAA2BE2C}" type="sibTrans" cxnId="{344C7C9A-BA9F-4099-A23F-ED58A10BEEAF}">
      <dgm:prSet/>
      <dgm:spPr/>
      <dgm:t>
        <a:bodyPr/>
        <a:lstStyle/>
        <a:p>
          <a:endParaRPr lang="en-US"/>
        </a:p>
      </dgm:t>
    </dgm:pt>
    <dgm:pt modelId="{21E33BDE-0C35-4D13-B0D5-2A3D9BA2E37C}" type="pres">
      <dgm:prSet presAssocID="{516CF597-5DD1-46EC-B1F5-876027273186}" presName="diagram" presStyleCnt="0">
        <dgm:presLayoutVars>
          <dgm:dir/>
          <dgm:resizeHandles val="exact"/>
        </dgm:presLayoutVars>
      </dgm:prSet>
      <dgm:spPr/>
    </dgm:pt>
    <dgm:pt modelId="{B756347E-80AF-4F0C-8F4C-3C7F75882C63}" type="pres">
      <dgm:prSet presAssocID="{9D4EE150-3ADB-4119-BF22-93DE691ABF13}" presName="node" presStyleLbl="node1" presStyleIdx="0" presStyleCnt="13">
        <dgm:presLayoutVars>
          <dgm:bulletEnabled val="1"/>
        </dgm:presLayoutVars>
      </dgm:prSet>
      <dgm:spPr/>
    </dgm:pt>
    <dgm:pt modelId="{1B2F34EC-81F7-4F59-92B7-C1A958DF2EDC}" type="pres">
      <dgm:prSet presAssocID="{FE8F4BB8-8020-42E0-965E-847C006AD20E}" presName="sibTrans" presStyleLbl="sibTrans2D1" presStyleIdx="0" presStyleCnt="12"/>
      <dgm:spPr/>
    </dgm:pt>
    <dgm:pt modelId="{FA1BD95B-D653-4F58-A641-43B57B32F76C}" type="pres">
      <dgm:prSet presAssocID="{FE8F4BB8-8020-42E0-965E-847C006AD20E}" presName="connectorText" presStyleLbl="sibTrans2D1" presStyleIdx="0" presStyleCnt="12"/>
      <dgm:spPr/>
    </dgm:pt>
    <dgm:pt modelId="{D7567E6C-F68C-403E-8EC8-8DF032C1FAEC}" type="pres">
      <dgm:prSet presAssocID="{0EC5151B-4639-4C7E-A5B0-6A253DEF7C66}" presName="node" presStyleLbl="node1" presStyleIdx="1" presStyleCnt="13">
        <dgm:presLayoutVars>
          <dgm:bulletEnabled val="1"/>
        </dgm:presLayoutVars>
      </dgm:prSet>
      <dgm:spPr/>
    </dgm:pt>
    <dgm:pt modelId="{D70D95A3-C471-43D4-A66D-8FA66EF6B36D}" type="pres">
      <dgm:prSet presAssocID="{22FD6BAD-B140-45EA-9B61-223B7E24F866}" presName="sibTrans" presStyleLbl="sibTrans2D1" presStyleIdx="1" presStyleCnt="12"/>
      <dgm:spPr/>
    </dgm:pt>
    <dgm:pt modelId="{EDE453F6-C30D-42B1-9D31-E0FD22F0F829}" type="pres">
      <dgm:prSet presAssocID="{22FD6BAD-B140-45EA-9B61-223B7E24F866}" presName="connectorText" presStyleLbl="sibTrans2D1" presStyleIdx="1" presStyleCnt="12"/>
      <dgm:spPr/>
    </dgm:pt>
    <dgm:pt modelId="{B3BDA769-5650-45C8-ABB0-0D4B5D25FF43}" type="pres">
      <dgm:prSet presAssocID="{4AC92DB7-13AF-4861-BF9C-776EFC9F53CD}" presName="node" presStyleLbl="node1" presStyleIdx="2" presStyleCnt="13">
        <dgm:presLayoutVars>
          <dgm:bulletEnabled val="1"/>
        </dgm:presLayoutVars>
      </dgm:prSet>
      <dgm:spPr/>
    </dgm:pt>
    <dgm:pt modelId="{F9E0A4E1-97A9-4D6D-A5A1-F6D7E78B1A9E}" type="pres">
      <dgm:prSet presAssocID="{73B38215-685E-477D-888A-3F8724EFB133}" presName="sibTrans" presStyleLbl="sibTrans2D1" presStyleIdx="2" presStyleCnt="12"/>
      <dgm:spPr/>
    </dgm:pt>
    <dgm:pt modelId="{34759FB8-C13A-4256-9805-586828F802FC}" type="pres">
      <dgm:prSet presAssocID="{73B38215-685E-477D-888A-3F8724EFB133}" presName="connectorText" presStyleLbl="sibTrans2D1" presStyleIdx="2" presStyleCnt="12"/>
      <dgm:spPr/>
    </dgm:pt>
    <dgm:pt modelId="{E983F2EB-E377-4E3C-9CEA-84CB1F7B4225}" type="pres">
      <dgm:prSet presAssocID="{47D071A3-572A-4154-B896-DD833990FD1B}" presName="node" presStyleLbl="node1" presStyleIdx="3" presStyleCnt="13">
        <dgm:presLayoutVars>
          <dgm:bulletEnabled val="1"/>
        </dgm:presLayoutVars>
      </dgm:prSet>
      <dgm:spPr/>
    </dgm:pt>
    <dgm:pt modelId="{B31E3DE2-C314-4F22-BCFB-0FB261F608C3}" type="pres">
      <dgm:prSet presAssocID="{818A8E97-8FA2-46F3-92FD-4AE781AD9CC6}" presName="sibTrans" presStyleLbl="sibTrans2D1" presStyleIdx="3" presStyleCnt="12"/>
      <dgm:spPr/>
    </dgm:pt>
    <dgm:pt modelId="{3C62F350-676D-4C92-BCCC-8CC44C9E6D2D}" type="pres">
      <dgm:prSet presAssocID="{818A8E97-8FA2-46F3-92FD-4AE781AD9CC6}" presName="connectorText" presStyleLbl="sibTrans2D1" presStyleIdx="3" presStyleCnt="12"/>
      <dgm:spPr/>
    </dgm:pt>
    <dgm:pt modelId="{3C6C50A6-EB31-4DF6-8A3C-11B3CE617AC4}" type="pres">
      <dgm:prSet presAssocID="{6E666C2F-22BB-4F9E-9C1F-A0D5C89D724F}" presName="node" presStyleLbl="node1" presStyleIdx="4" presStyleCnt="13">
        <dgm:presLayoutVars>
          <dgm:bulletEnabled val="1"/>
        </dgm:presLayoutVars>
      </dgm:prSet>
      <dgm:spPr/>
    </dgm:pt>
    <dgm:pt modelId="{01BB76FF-D708-44C8-9496-B6DF9812D2AF}" type="pres">
      <dgm:prSet presAssocID="{7E97DD17-64AB-40EA-8160-86CA8703895B}" presName="sibTrans" presStyleLbl="sibTrans2D1" presStyleIdx="4" presStyleCnt="12"/>
      <dgm:spPr/>
    </dgm:pt>
    <dgm:pt modelId="{4A60265C-15F6-4DE2-9AA8-4D3E05BB3A5A}" type="pres">
      <dgm:prSet presAssocID="{7E97DD17-64AB-40EA-8160-86CA8703895B}" presName="connectorText" presStyleLbl="sibTrans2D1" presStyleIdx="4" presStyleCnt="12"/>
      <dgm:spPr/>
    </dgm:pt>
    <dgm:pt modelId="{AF65902C-940B-4611-A88D-94F89B3B870C}" type="pres">
      <dgm:prSet presAssocID="{2BC54A0F-E0CD-41D7-8798-E0AF8D3178DD}" presName="node" presStyleLbl="node1" presStyleIdx="5" presStyleCnt="13">
        <dgm:presLayoutVars>
          <dgm:bulletEnabled val="1"/>
        </dgm:presLayoutVars>
      </dgm:prSet>
      <dgm:spPr/>
    </dgm:pt>
    <dgm:pt modelId="{4F48701F-58EC-435C-9433-DF81C16D45EB}" type="pres">
      <dgm:prSet presAssocID="{38856FE4-2DA4-465C-87EC-C3999FFBC8A7}" presName="sibTrans" presStyleLbl="sibTrans2D1" presStyleIdx="5" presStyleCnt="12"/>
      <dgm:spPr/>
    </dgm:pt>
    <dgm:pt modelId="{76A1BCE0-EF2B-464D-8C27-987B43EBC6EC}" type="pres">
      <dgm:prSet presAssocID="{38856FE4-2DA4-465C-87EC-C3999FFBC8A7}" presName="connectorText" presStyleLbl="sibTrans2D1" presStyleIdx="5" presStyleCnt="12"/>
      <dgm:spPr/>
    </dgm:pt>
    <dgm:pt modelId="{6B4C5474-E8A6-4CFC-8535-8DCEE4ED25ED}" type="pres">
      <dgm:prSet presAssocID="{63ED4734-C4D3-4FBC-8607-9DEBEA05ADFE}" presName="node" presStyleLbl="node1" presStyleIdx="6" presStyleCnt="13">
        <dgm:presLayoutVars>
          <dgm:bulletEnabled val="1"/>
        </dgm:presLayoutVars>
      </dgm:prSet>
      <dgm:spPr/>
    </dgm:pt>
    <dgm:pt modelId="{E03DA979-31BC-4DF3-B8EF-20A4735DD115}" type="pres">
      <dgm:prSet presAssocID="{28CEC5A4-10A3-44C2-8F4D-90E44A5609F7}" presName="sibTrans" presStyleLbl="sibTrans2D1" presStyleIdx="6" presStyleCnt="12"/>
      <dgm:spPr/>
    </dgm:pt>
    <dgm:pt modelId="{9C44F932-1674-433C-BAE9-E3E2DE92556C}" type="pres">
      <dgm:prSet presAssocID="{28CEC5A4-10A3-44C2-8F4D-90E44A5609F7}" presName="connectorText" presStyleLbl="sibTrans2D1" presStyleIdx="6" presStyleCnt="12"/>
      <dgm:spPr/>
    </dgm:pt>
    <dgm:pt modelId="{A132D2D1-745F-4B54-973C-4AA78098C860}" type="pres">
      <dgm:prSet presAssocID="{941CD586-DAD4-46C3-AED2-7FA76F07C5C7}" presName="node" presStyleLbl="node1" presStyleIdx="7" presStyleCnt="13">
        <dgm:presLayoutVars>
          <dgm:bulletEnabled val="1"/>
        </dgm:presLayoutVars>
      </dgm:prSet>
      <dgm:spPr/>
    </dgm:pt>
    <dgm:pt modelId="{966EBDC3-21CC-4199-911B-0D7352521AA4}" type="pres">
      <dgm:prSet presAssocID="{20667FB2-AF20-4DF1-B292-B6D24D3E634A}" presName="sibTrans" presStyleLbl="sibTrans2D1" presStyleIdx="7" presStyleCnt="12"/>
      <dgm:spPr/>
    </dgm:pt>
    <dgm:pt modelId="{96361B99-2864-4D9F-AEE6-D7EE12C07A96}" type="pres">
      <dgm:prSet presAssocID="{20667FB2-AF20-4DF1-B292-B6D24D3E634A}" presName="connectorText" presStyleLbl="sibTrans2D1" presStyleIdx="7" presStyleCnt="12"/>
      <dgm:spPr/>
    </dgm:pt>
    <dgm:pt modelId="{2E8B81D3-B594-4D52-9EBA-B008005111D1}" type="pres">
      <dgm:prSet presAssocID="{8B7BE4D4-8A77-4529-B333-7EC07F7B7BFD}" presName="node" presStyleLbl="node1" presStyleIdx="8" presStyleCnt="13">
        <dgm:presLayoutVars>
          <dgm:bulletEnabled val="1"/>
        </dgm:presLayoutVars>
      </dgm:prSet>
      <dgm:spPr/>
    </dgm:pt>
    <dgm:pt modelId="{9CAE82EA-BC36-4F67-8961-E82BDDBFF053}" type="pres">
      <dgm:prSet presAssocID="{9504EBC2-5EFF-45EE-BFAA-B583AAA2BE2C}" presName="sibTrans" presStyleLbl="sibTrans2D1" presStyleIdx="8" presStyleCnt="12"/>
      <dgm:spPr/>
    </dgm:pt>
    <dgm:pt modelId="{5655CB4A-6F9D-4AF6-BB39-E7BCF603C731}" type="pres">
      <dgm:prSet presAssocID="{9504EBC2-5EFF-45EE-BFAA-B583AAA2BE2C}" presName="connectorText" presStyleLbl="sibTrans2D1" presStyleIdx="8" presStyleCnt="12"/>
      <dgm:spPr/>
    </dgm:pt>
    <dgm:pt modelId="{C8794B7B-DC1C-487C-98FA-9257822C60CD}" type="pres">
      <dgm:prSet presAssocID="{9094EE4A-4D11-42BC-8540-1FF93AB1144B}" presName="node" presStyleLbl="node1" presStyleIdx="9" presStyleCnt="13">
        <dgm:presLayoutVars>
          <dgm:bulletEnabled val="1"/>
        </dgm:presLayoutVars>
      </dgm:prSet>
      <dgm:spPr/>
    </dgm:pt>
    <dgm:pt modelId="{CEFE8C54-0C6B-4A57-82D9-C17967F34308}" type="pres">
      <dgm:prSet presAssocID="{ED08906A-1DCC-4B8A-B9E4-703EB80EB01B}" presName="sibTrans" presStyleLbl="sibTrans2D1" presStyleIdx="9" presStyleCnt="12"/>
      <dgm:spPr/>
    </dgm:pt>
    <dgm:pt modelId="{9C3B432A-D163-48D8-9CA4-2777CFEF0229}" type="pres">
      <dgm:prSet presAssocID="{ED08906A-1DCC-4B8A-B9E4-703EB80EB01B}" presName="connectorText" presStyleLbl="sibTrans2D1" presStyleIdx="9" presStyleCnt="12"/>
      <dgm:spPr/>
    </dgm:pt>
    <dgm:pt modelId="{A49B8633-1E15-4C2F-9392-1C0526D81822}" type="pres">
      <dgm:prSet presAssocID="{D1609B2F-2583-4B88-85FA-60AE1AFC4451}" presName="node" presStyleLbl="node1" presStyleIdx="10" presStyleCnt="13">
        <dgm:presLayoutVars>
          <dgm:bulletEnabled val="1"/>
        </dgm:presLayoutVars>
      </dgm:prSet>
      <dgm:spPr/>
    </dgm:pt>
    <dgm:pt modelId="{6A74BAFE-0FB0-42BF-96C6-6AFF38A32248}" type="pres">
      <dgm:prSet presAssocID="{2A3E3745-A861-4DB5-81A5-94B9BF00BE85}" presName="sibTrans" presStyleLbl="sibTrans2D1" presStyleIdx="10" presStyleCnt="12"/>
      <dgm:spPr/>
    </dgm:pt>
    <dgm:pt modelId="{A21B38D3-C2C6-4F60-83AA-45B11D543D39}" type="pres">
      <dgm:prSet presAssocID="{2A3E3745-A861-4DB5-81A5-94B9BF00BE85}" presName="connectorText" presStyleLbl="sibTrans2D1" presStyleIdx="10" presStyleCnt="12"/>
      <dgm:spPr/>
    </dgm:pt>
    <dgm:pt modelId="{4B601ADF-38A7-4ECD-8936-773CF4BB5CEB}" type="pres">
      <dgm:prSet presAssocID="{273EF4A9-94DE-4569-9020-BBB3A1D80ADA}" presName="node" presStyleLbl="node1" presStyleIdx="11" presStyleCnt="13">
        <dgm:presLayoutVars>
          <dgm:bulletEnabled val="1"/>
        </dgm:presLayoutVars>
      </dgm:prSet>
      <dgm:spPr/>
    </dgm:pt>
    <dgm:pt modelId="{66343B64-C46C-47BF-B304-E10A8AEE8234}" type="pres">
      <dgm:prSet presAssocID="{3167924D-2178-4668-A40E-2ED3667CC0CF}" presName="sibTrans" presStyleLbl="sibTrans2D1" presStyleIdx="11" presStyleCnt="12"/>
      <dgm:spPr/>
    </dgm:pt>
    <dgm:pt modelId="{6DEFFF1D-947E-4A92-BFA2-1441D74A2E71}" type="pres">
      <dgm:prSet presAssocID="{3167924D-2178-4668-A40E-2ED3667CC0CF}" presName="connectorText" presStyleLbl="sibTrans2D1" presStyleIdx="11" presStyleCnt="12"/>
      <dgm:spPr/>
    </dgm:pt>
    <dgm:pt modelId="{9D429A26-3AB5-4095-898E-6C9D5EE18D11}" type="pres">
      <dgm:prSet presAssocID="{5AB9BBEA-311E-43A9-BFD3-336BA1235420}" presName="node" presStyleLbl="node1" presStyleIdx="12" presStyleCnt="13">
        <dgm:presLayoutVars>
          <dgm:bulletEnabled val="1"/>
        </dgm:presLayoutVars>
      </dgm:prSet>
      <dgm:spPr/>
    </dgm:pt>
  </dgm:ptLst>
  <dgm:cxnLst>
    <dgm:cxn modelId="{7A180405-E8A3-46A8-9551-4DDD430F779F}" type="presOf" srcId="{63ED4734-C4D3-4FBC-8607-9DEBEA05ADFE}" destId="{6B4C5474-E8A6-4CFC-8535-8DCEE4ED25ED}" srcOrd="0" destOrd="0" presId="urn:microsoft.com/office/officeart/2005/8/layout/process5"/>
    <dgm:cxn modelId="{9840CB05-FF4D-4D75-952B-3D952696E20D}" type="presOf" srcId="{22FD6BAD-B140-45EA-9B61-223B7E24F866}" destId="{D70D95A3-C471-43D4-A66D-8FA66EF6B36D}" srcOrd="0" destOrd="0" presId="urn:microsoft.com/office/officeart/2005/8/layout/process5"/>
    <dgm:cxn modelId="{27885310-838C-40FA-8195-FE969E25DB50}" type="presOf" srcId="{941CD586-DAD4-46C3-AED2-7FA76F07C5C7}" destId="{A132D2D1-745F-4B54-973C-4AA78098C860}" srcOrd="0" destOrd="0" presId="urn:microsoft.com/office/officeart/2005/8/layout/process5"/>
    <dgm:cxn modelId="{3A850C14-6BE0-48A5-BE25-F511437DB65C}" srcId="{516CF597-5DD1-46EC-B1F5-876027273186}" destId="{6E666C2F-22BB-4F9E-9C1F-A0D5C89D724F}" srcOrd="4" destOrd="0" parTransId="{9297D7AD-DBDE-4B7D-B000-42EB299B24CF}" sibTransId="{7E97DD17-64AB-40EA-8160-86CA8703895B}"/>
    <dgm:cxn modelId="{E783E017-3D1A-464C-9D7B-DD2FBD173E53}" srcId="{516CF597-5DD1-46EC-B1F5-876027273186}" destId="{0EC5151B-4639-4C7E-A5B0-6A253DEF7C66}" srcOrd="1" destOrd="0" parTransId="{046C4F7E-ED55-4221-8F9E-C2BCFE0A0274}" sibTransId="{22FD6BAD-B140-45EA-9B61-223B7E24F866}"/>
    <dgm:cxn modelId="{84B9AC18-3AF0-4A15-A4C1-7D5518F787E5}" type="presOf" srcId="{9094EE4A-4D11-42BC-8540-1FF93AB1144B}" destId="{C8794B7B-DC1C-487C-98FA-9257822C60CD}" srcOrd="0" destOrd="0" presId="urn:microsoft.com/office/officeart/2005/8/layout/process5"/>
    <dgm:cxn modelId="{6EB0F91F-FF06-4065-89A4-82B6979BBD45}" type="presOf" srcId="{38856FE4-2DA4-465C-87EC-C3999FFBC8A7}" destId="{4F48701F-58EC-435C-9433-DF81C16D45EB}" srcOrd="0" destOrd="0" presId="urn:microsoft.com/office/officeart/2005/8/layout/process5"/>
    <dgm:cxn modelId="{EAEBB822-1DAE-42F3-AB78-17B1DB48D555}" type="presOf" srcId="{22FD6BAD-B140-45EA-9B61-223B7E24F866}" destId="{EDE453F6-C30D-42B1-9D31-E0FD22F0F829}" srcOrd="1" destOrd="0" presId="urn:microsoft.com/office/officeart/2005/8/layout/process5"/>
    <dgm:cxn modelId="{D7162429-05D7-4E84-9A91-9B22F41069A2}" type="presOf" srcId="{ED08906A-1DCC-4B8A-B9E4-703EB80EB01B}" destId="{CEFE8C54-0C6B-4A57-82D9-C17967F34308}" srcOrd="0" destOrd="0" presId="urn:microsoft.com/office/officeart/2005/8/layout/process5"/>
    <dgm:cxn modelId="{38096B32-0A74-4D29-BD7A-5867741C0BFA}" type="presOf" srcId="{38856FE4-2DA4-465C-87EC-C3999FFBC8A7}" destId="{76A1BCE0-EF2B-464D-8C27-987B43EBC6EC}" srcOrd="1" destOrd="0" presId="urn:microsoft.com/office/officeart/2005/8/layout/process5"/>
    <dgm:cxn modelId="{DF2AC432-3DC1-481A-A6BC-113570B2F298}" type="presOf" srcId="{2A3E3745-A861-4DB5-81A5-94B9BF00BE85}" destId="{6A74BAFE-0FB0-42BF-96C6-6AFF38A32248}" srcOrd="0" destOrd="0" presId="urn:microsoft.com/office/officeart/2005/8/layout/process5"/>
    <dgm:cxn modelId="{11ECDB33-03F2-4F73-B4B5-7E1D44B9C21A}" type="presOf" srcId="{9504EBC2-5EFF-45EE-BFAA-B583AAA2BE2C}" destId="{9CAE82EA-BC36-4F67-8961-E82BDDBFF053}" srcOrd="0" destOrd="0" presId="urn:microsoft.com/office/officeart/2005/8/layout/process5"/>
    <dgm:cxn modelId="{BB73C43E-1766-474D-AFD1-7F9CDA376FB3}" srcId="{516CF597-5DD1-46EC-B1F5-876027273186}" destId="{9094EE4A-4D11-42BC-8540-1FF93AB1144B}" srcOrd="9" destOrd="0" parTransId="{3FBB57EA-F79C-497D-BE1D-9BD2FED9A245}" sibTransId="{ED08906A-1DCC-4B8A-B9E4-703EB80EB01B}"/>
    <dgm:cxn modelId="{9D035E5B-740D-4106-9636-66994068BAB4}" type="presOf" srcId="{4AC92DB7-13AF-4861-BF9C-776EFC9F53CD}" destId="{B3BDA769-5650-45C8-ABB0-0D4B5D25FF43}" srcOrd="0" destOrd="0" presId="urn:microsoft.com/office/officeart/2005/8/layout/process5"/>
    <dgm:cxn modelId="{9B9D5366-CCFB-4DE1-B54D-B514E5A40065}" srcId="{516CF597-5DD1-46EC-B1F5-876027273186}" destId="{273EF4A9-94DE-4569-9020-BBB3A1D80ADA}" srcOrd="11" destOrd="0" parTransId="{5CA9F2EE-F995-4FE2-B461-DF241987DCE3}" sibTransId="{3167924D-2178-4668-A40E-2ED3667CC0CF}"/>
    <dgm:cxn modelId="{05C5FA4C-937E-4502-BD03-C29C7315AF7A}" type="presOf" srcId="{2BC54A0F-E0CD-41D7-8798-E0AF8D3178DD}" destId="{AF65902C-940B-4611-A88D-94F89B3B870C}" srcOrd="0" destOrd="0" presId="urn:microsoft.com/office/officeart/2005/8/layout/process5"/>
    <dgm:cxn modelId="{D7427272-7D1F-40A5-9622-A3BE394B3CCE}" type="presOf" srcId="{20667FB2-AF20-4DF1-B292-B6D24D3E634A}" destId="{96361B99-2864-4D9F-AEE6-D7EE12C07A96}" srcOrd="1" destOrd="0" presId="urn:microsoft.com/office/officeart/2005/8/layout/process5"/>
    <dgm:cxn modelId="{5757DE73-789A-435B-A19C-6911B86D745A}" type="presOf" srcId="{7E97DD17-64AB-40EA-8160-86CA8703895B}" destId="{4A60265C-15F6-4DE2-9AA8-4D3E05BB3A5A}" srcOrd="1" destOrd="0" presId="urn:microsoft.com/office/officeart/2005/8/layout/process5"/>
    <dgm:cxn modelId="{A14D4C75-89A6-47F8-919D-378C2B623747}" type="presOf" srcId="{3167924D-2178-4668-A40E-2ED3667CC0CF}" destId="{6DEFFF1D-947E-4A92-BFA2-1441D74A2E71}" srcOrd="1" destOrd="0" presId="urn:microsoft.com/office/officeart/2005/8/layout/process5"/>
    <dgm:cxn modelId="{331CA277-D452-43D6-AD84-87F8C0893FD2}" type="presOf" srcId="{28CEC5A4-10A3-44C2-8F4D-90E44A5609F7}" destId="{9C44F932-1674-433C-BAE9-E3E2DE92556C}" srcOrd="1" destOrd="0" presId="urn:microsoft.com/office/officeart/2005/8/layout/process5"/>
    <dgm:cxn modelId="{B0836578-7E04-4DC9-B5B1-5E5FD0F1DBC4}" type="presOf" srcId="{5AB9BBEA-311E-43A9-BFD3-336BA1235420}" destId="{9D429A26-3AB5-4095-898E-6C9D5EE18D11}" srcOrd="0" destOrd="0" presId="urn:microsoft.com/office/officeart/2005/8/layout/process5"/>
    <dgm:cxn modelId="{8716E87E-E885-4D3C-AD73-9B9939EE226C}" type="presOf" srcId="{D1609B2F-2583-4B88-85FA-60AE1AFC4451}" destId="{A49B8633-1E15-4C2F-9392-1C0526D81822}" srcOrd="0" destOrd="0" presId="urn:microsoft.com/office/officeart/2005/8/layout/process5"/>
    <dgm:cxn modelId="{EF232983-7CBE-431B-B64D-AE111A86CBF2}" type="presOf" srcId="{818A8E97-8FA2-46F3-92FD-4AE781AD9CC6}" destId="{3C62F350-676D-4C92-BCCC-8CC44C9E6D2D}" srcOrd="1" destOrd="0" presId="urn:microsoft.com/office/officeart/2005/8/layout/process5"/>
    <dgm:cxn modelId="{17BBB888-5EBD-49F9-AB29-057B77E46AA4}" type="presOf" srcId="{818A8E97-8FA2-46F3-92FD-4AE781AD9CC6}" destId="{B31E3DE2-C314-4F22-BCFB-0FB261F608C3}" srcOrd="0" destOrd="0" presId="urn:microsoft.com/office/officeart/2005/8/layout/process5"/>
    <dgm:cxn modelId="{8858B78A-21A8-4006-8F7C-15EA776F04F5}" type="presOf" srcId="{3167924D-2178-4668-A40E-2ED3667CC0CF}" destId="{66343B64-C46C-47BF-B304-E10A8AEE8234}" srcOrd="0" destOrd="0" presId="urn:microsoft.com/office/officeart/2005/8/layout/process5"/>
    <dgm:cxn modelId="{6A803894-A437-401B-AF5B-B76F80630AF2}" srcId="{516CF597-5DD1-46EC-B1F5-876027273186}" destId="{47D071A3-572A-4154-B896-DD833990FD1B}" srcOrd="3" destOrd="0" parTransId="{1C033646-FF65-4F82-83F4-15E1433CF620}" sibTransId="{818A8E97-8FA2-46F3-92FD-4AE781AD9CC6}"/>
    <dgm:cxn modelId="{D2377597-D9EF-44A2-9777-DE55DFAE48EE}" srcId="{516CF597-5DD1-46EC-B1F5-876027273186}" destId="{4AC92DB7-13AF-4861-BF9C-776EFC9F53CD}" srcOrd="2" destOrd="0" parTransId="{C2F0E759-F461-4389-811C-125D7165E84E}" sibTransId="{73B38215-685E-477D-888A-3F8724EFB133}"/>
    <dgm:cxn modelId="{98C0D298-2AC0-4665-A440-6CFF688A2A96}" type="presOf" srcId="{0EC5151B-4639-4C7E-A5B0-6A253DEF7C66}" destId="{D7567E6C-F68C-403E-8EC8-8DF032C1FAEC}" srcOrd="0" destOrd="0" presId="urn:microsoft.com/office/officeart/2005/8/layout/process5"/>
    <dgm:cxn modelId="{5F947C99-34C0-4869-BCE8-6F5C370D4350}" type="presOf" srcId="{FE8F4BB8-8020-42E0-965E-847C006AD20E}" destId="{1B2F34EC-81F7-4F59-92B7-C1A958DF2EDC}" srcOrd="0" destOrd="0" presId="urn:microsoft.com/office/officeart/2005/8/layout/process5"/>
    <dgm:cxn modelId="{344C7C9A-BA9F-4099-A23F-ED58A10BEEAF}" srcId="{516CF597-5DD1-46EC-B1F5-876027273186}" destId="{8B7BE4D4-8A77-4529-B333-7EC07F7B7BFD}" srcOrd="8" destOrd="0" parTransId="{3F8CC498-500B-40B3-BB2B-1DB35BC73D2F}" sibTransId="{9504EBC2-5EFF-45EE-BFAA-B583AAA2BE2C}"/>
    <dgm:cxn modelId="{15D88EA7-18E8-4E3C-A782-5DCF98D6EC12}" type="presOf" srcId="{9D4EE150-3ADB-4119-BF22-93DE691ABF13}" destId="{B756347E-80AF-4F0C-8F4C-3C7F75882C63}" srcOrd="0" destOrd="0" presId="urn:microsoft.com/office/officeart/2005/8/layout/process5"/>
    <dgm:cxn modelId="{7DBF33A9-95D8-42CD-BC18-D264270A374F}" type="presOf" srcId="{47D071A3-572A-4154-B896-DD833990FD1B}" destId="{E983F2EB-E377-4E3C-9CEA-84CB1F7B4225}" srcOrd="0" destOrd="0" presId="urn:microsoft.com/office/officeart/2005/8/layout/process5"/>
    <dgm:cxn modelId="{EE2FF1AE-850F-482F-8CB1-D6CDEC91D854}" type="presOf" srcId="{20667FB2-AF20-4DF1-B292-B6D24D3E634A}" destId="{966EBDC3-21CC-4199-911B-0D7352521AA4}" srcOrd="0" destOrd="0" presId="urn:microsoft.com/office/officeart/2005/8/layout/process5"/>
    <dgm:cxn modelId="{DA0113B1-13AA-4E5F-9DB2-87F09B2E5619}" type="presOf" srcId="{28CEC5A4-10A3-44C2-8F4D-90E44A5609F7}" destId="{E03DA979-31BC-4DF3-B8EF-20A4735DD115}" srcOrd="0" destOrd="0" presId="urn:microsoft.com/office/officeart/2005/8/layout/process5"/>
    <dgm:cxn modelId="{66CEBFB5-2FB2-40B9-B317-8E79A1A48C56}" srcId="{516CF597-5DD1-46EC-B1F5-876027273186}" destId="{9D4EE150-3ADB-4119-BF22-93DE691ABF13}" srcOrd="0" destOrd="0" parTransId="{A464729D-5445-4ACC-A6F8-2C5A7D7AFCFB}" sibTransId="{FE8F4BB8-8020-42E0-965E-847C006AD20E}"/>
    <dgm:cxn modelId="{ED4A44B7-B8C8-4463-92C4-B7C18B4B6484}" srcId="{516CF597-5DD1-46EC-B1F5-876027273186}" destId="{63ED4734-C4D3-4FBC-8607-9DEBEA05ADFE}" srcOrd="6" destOrd="0" parTransId="{9B26F38C-6C9A-4580-A6B7-24555385A503}" sibTransId="{28CEC5A4-10A3-44C2-8F4D-90E44A5609F7}"/>
    <dgm:cxn modelId="{FF36ABB7-BB8C-4AAB-A1B3-10B3AF4FD317}" type="presOf" srcId="{6E666C2F-22BB-4F9E-9C1F-A0D5C89D724F}" destId="{3C6C50A6-EB31-4DF6-8A3C-11B3CE617AC4}" srcOrd="0" destOrd="0" presId="urn:microsoft.com/office/officeart/2005/8/layout/process5"/>
    <dgm:cxn modelId="{A7F733BC-37AF-428F-B55F-E3E877673DDA}" type="presOf" srcId="{516CF597-5DD1-46EC-B1F5-876027273186}" destId="{21E33BDE-0C35-4D13-B0D5-2A3D9BA2E37C}" srcOrd="0" destOrd="0" presId="urn:microsoft.com/office/officeart/2005/8/layout/process5"/>
    <dgm:cxn modelId="{AF1228C0-661F-464A-A6CC-0B510A24DA57}" srcId="{516CF597-5DD1-46EC-B1F5-876027273186}" destId="{941CD586-DAD4-46C3-AED2-7FA76F07C5C7}" srcOrd="7" destOrd="0" parTransId="{F26BFA47-894E-492A-992E-7A639314A84F}" sibTransId="{20667FB2-AF20-4DF1-B292-B6D24D3E634A}"/>
    <dgm:cxn modelId="{D9AF61C2-6B1A-47CA-A98F-673751326AD5}" srcId="{516CF597-5DD1-46EC-B1F5-876027273186}" destId="{2BC54A0F-E0CD-41D7-8798-E0AF8D3178DD}" srcOrd="5" destOrd="0" parTransId="{21CFC155-7936-476F-B06D-F93851864651}" sibTransId="{38856FE4-2DA4-465C-87EC-C3999FFBC8A7}"/>
    <dgm:cxn modelId="{1A0B92DC-0A8E-4C2D-B689-6583CDF2CC04}" type="presOf" srcId="{73B38215-685E-477D-888A-3F8724EFB133}" destId="{F9E0A4E1-97A9-4D6D-A5A1-F6D7E78B1A9E}" srcOrd="0" destOrd="0" presId="urn:microsoft.com/office/officeart/2005/8/layout/process5"/>
    <dgm:cxn modelId="{567057DD-8239-41FD-BAAF-888FA18D057A}" type="presOf" srcId="{2A3E3745-A861-4DB5-81A5-94B9BF00BE85}" destId="{A21B38D3-C2C6-4F60-83AA-45B11D543D39}" srcOrd="1" destOrd="0" presId="urn:microsoft.com/office/officeart/2005/8/layout/process5"/>
    <dgm:cxn modelId="{EC8343DF-5BD8-4B19-86BE-B96B70DCB03E}" type="presOf" srcId="{273EF4A9-94DE-4569-9020-BBB3A1D80ADA}" destId="{4B601ADF-38A7-4ECD-8936-773CF4BB5CEB}" srcOrd="0" destOrd="0" presId="urn:microsoft.com/office/officeart/2005/8/layout/process5"/>
    <dgm:cxn modelId="{CCDD01E0-35EF-4271-A32D-1530499FDFFE}" type="presOf" srcId="{9504EBC2-5EFF-45EE-BFAA-B583AAA2BE2C}" destId="{5655CB4A-6F9D-4AF6-BB39-E7BCF603C731}" srcOrd="1" destOrd="0" presId="urn:microsoft.com/office/officeart/2005/8/layout/process5"/>
    <dgm:cxn modelId="{B20166E4-26E0-4F56-B73A-E6AFA89B6940}" type="presOf" srcId="{FE8F4BB8-8020-42E0-965E-847C006AD20E}" destId="{FA1BD95B-D653-4F58-A641-43B57B32F76C}" srcOrd="1" destOrd="0" presId="urn:microsoft.com/office/officeart/2005/8/layout/process5"/>
    <dgm:cxn modelId="{CFEC39E5-FC0F-413F-978A-C71C584C7689}" srcId="{516CF597-5DD1-46EC-B1F5-876027273186}" destId="{5AB9BBEA-311E-43A9-BFD3-336BA1235420}" srcOrd="12" destOrd="0" parTransId="{E36B0127-92B6-4630-B94F-8488465EDA44}" sibTransId="{C77D94A2-1739-460A-BA5C-D0444D95B5DD}"/>
    <dgm:cxn modelId="{B36206EB-07A0-48BF-80B9-1A7B8BB08BB9}" type="presOf" srcId="{8B7BE4D4-8A77-4529-B333-7EC07F7B7BFD}" destId="{2E8B81D3-B594-4D52-9EBA-B008005111D1}" srcOrd="0" destOrd="0" presId="urn:microsoft.com/office/officeart/2005/8/layout/process5"/>
    <dgm:cxn modelId="{C61CF0EC-118F-4BB5-8508-42515F88B360}" type="presOf" srcId="{7E97DD17-64AB-40EA-8160-86CA8703895B}" destId="{01BB76FF-D708-44C8-9496-B6DF9812D2AF}" srcOrd="0" destOrd="0" presId="urn:microsoft.com/office/officeart/2005/8/layout/process5"/>
    <dgm:cxn modelId="{5CA3DAED-CE0B-4D7F-8429-EADF58B39DA6}" type="presOf" srcId="{73B38215-685E-477D-888A-3F8724EFB133}" destId="{34759FB8-C13A-4256-9805-586828F802FC}" srcOrd="1" destOrd="0" presId="urn:microsoft.com/office/officeart/2005/8/layout/process5"/>
    <dgm:cxn modelId="{97C696F4-32BC-4F94-AFDC-6648367BF189}" srcId="{516CF597-5DD1-46EC-B1F5-876027273186}" destId="{D1609B2F-2583-4B88-85FA-60AE1AFC4451}" srcOrd="10" destOrd="0" parTransId="{C1F7DB4E-D4CD-4681-A429-8A8DECB346D8}" sibTransId="{2A3E3745-A861-4DB5-81A5-94B9BF00BE85}"/>
    <dgm:cxn modelId="{4BB1E9F6-9823-416E-8AFC-EAE6C4854220}" type="presOf" srcId="{ED08906A-1DCC-4B8A-B9E4-703EB80EB01B}" destId="{9C3B432A-D163-48D8-9CA4-2777CFEF0229}" srcOrd="1" destOrd="0" presId="urn:microsoft.com/office/officeart/2005/8/layout/process5"/>
    <dgm:cxn modelId="{24906590-8FED-48DA-B69F-C307C70F564D}" type="presParOf" srcId="{21E33BDE-0C35-4D13-B0D5-2A3D9BA2E37C}" destId="{B756347E-80AF-4F0C-8F4C-3C7F75882C63}" srcOrd="0" destOrd="0" presId="urn:microsoft.com/office/officeart/2005/8/layout/process5"/>
    <dgm:cxn modelId="{7651A209-0067-4ECC-9649-976847CD181E}" type="presParOf" srcId="{21E33BDE-0C35-4D13-B0D5-2A3D9BA2E37C}" destId="{1B2F34EC-81F7-4F59-92B7-C1A958DF2EDC}" srcOrd="1" destOrd="0" presId="urn:microsoft.com/office/officeart/2005/8/layout/process5"/>
    <dgm:cxn modelId="{49D0DDE0-555E-4D2C-8B4B-CD5EEC6931E6}" type="presParOf" srcId="{1B2F34EC-81F7-4F59-92B7-C1A958DF2EDC}" destId="{FA1BD95B-D653-4F58-A641-43B57B32F76C}" srcOrd="0" destOrd="0" presId="urn:microsoft.com/office/officeart/2005/8/layout/process5"/>
    <dgm:cxn modelId="{C7C7F805-59A0-49D1-9740-4510D21AB65E}" type="presParOf" srcId="{21E33BDE-0C35-4D13-B0D5-2A3D9BA2E37C}" destId="{D7567E6C-F68C-403E-8EC8-8DF032C1FAEC}" srcOrd="2" destOrd="0" presId="urn:microsoft.com/office/officeart/2005/8/layout/process5"/>
    <dgm:cxn modelId="{398C082C-A911-4C45-BF4D-6FBE3C6CCBC2}" type="presParOf" srcId="{21E33BDE-0C35-4D13-B0D5-2A3D9BA2E37C}" destId="{D70D95A3-C471-43D4-A66D-8FA66EF6B36D}" srcOrd="3" destOrd="0" presId="urn:microsoft.com/office/officeart/2005/8/layout/process5"/>
    <dgm:cxn modelId="{ED1B9E0A-BB9D-4E7F-AF5E-AABA9204D112}" type="presParOf" srcId="{D70D95A3-C471-43D4-A66D-8FA66EF6B36D}" destId="{EDE453F6-C30D-42B1-9D31-E0FD22F0F829}" srcOrd="0" destOrd="0" presId="urn:microsoft.com/office/officeart/2005/8/layout/process5"/>
    <dgm:cxn modelId="{CF2B9869-2D0C-4758-9BD1-31A2D0EFA314}" type="presParOf" srcId="{21E33BDE-0C35-4D13-B0D5-2A3D9BA2E37C}" destId="{B3BDA769-5650-45C8-ABB0-0D4B5D25FF43}" srcOrd="4" destOrd="0" presId="urn:microsoft.com/office/officeart/2005/8/layout/process5"/>
    <dgm:cxn modelId="{AF651611-99F4-4AE8-8626-D426E42E749F}" type="presParOf" srcId="{21E33BDE-0C35-4D13-B0D5-2A3D9BA2E37C}" destId="{F9E0A4E1-97A9-4D6D-A5A1-F6D7E78B1A9E}" srcOrd="5" destOrd="0" presId="urn:microsoft.com/office/officeart/2005/8/layout/process5"/>
    <dgm:cxn modelId="{12CBEFD0-AA78-4994-95EA-74312BC43DFF}" type="presParOf" srcId="{F9E0A4E1-97A9-4D6D-A5A1-F6D7E78B1A9E}" destId="{34759FB8-C13A-4256-9805-586828F802FC}" srcOrd="0" destOrd="0" presId="urn:microsoft.com/office/officeart/2005/8/layout/process5"/>
    <dgm:cxn modelId="{01E06923-982C-4EE5-9ED4-80483E11CBD8}" type="presParOf" srcId="{21E33BDE-0C35-4D13-B0D5-2A3D9BA2E37C}" destId="{E983F2EB-E377-4E3C-9CEA-84CB1F7B4225}" srcOrd="6" destOrd="0" presId="urn:microsoft.com/office/officeart/2005/8/layout/process5"/>
    <dgm:cxn modelId="{28155405-B777-49C3-BAFF-380D646C0B5E}" type="presParOf" srcId="{21E33BDE-0C35-4D13-B0D5-2A3D9BA2E37C}" destId="{B31E3DE2-C314-4F22-BCFB-0FB261F608C3}" srcOrd="7" destOrd="0" presId="urn:microsoft.com/office/officeart/2005/8/layout/process5"/>
    <dgm:cxn modelId="{CF950AED-1352-4EA7-93E6-C98FACD560E5}" type="presParOf" srcId="{B31E3DE2-C314-4F22-BCFB-0FB261F608C3}" destId="{3C62F350-676D-4C92-BCCC-8CC44C9E6D2D}" srcOrd="0" destOrd="0" presId="urn:microsoft.com/office/officeart/2005/8/layout/process5"/>
    <dgm:cxn modelId="{7F84F0BB-73AB-4145-B964-0127E5EE495A}" type="presParOf" srcId="{21E33BDE-0C35-4D13-B0D5-2A3D9BA2E37C}" destId="{3C6C50A6-EB31-4DF6-8A3C-11B3CE617AC4}" srcOrd="8" destOrd="0" presId="urn:microsoft.com/office/officeart/2005/8/layout/process5"/>
    <dgm:cxn modelId="{7ECF9851-16A3-4C28-B1B8-B5EA2B41AF0C}" type="presParOf" srcId="{21E33BDE-0C35-4D13-B0D5-2A3D9BA2E37C}" destId="{01BB76FF-D708-44C8-9496-B6DF9812D2AF}" srcOrd="9" destOrd="0" presId="urn:microsoft.com/office/officeart/2005/8/layout/process5"/>
    <dgm:cxn modelId="{11549364-CFA4-4BA5-83E9-B898E81895F0}" type="presParOf" srcId="{01BB76FF-D708-44C8-9496-B6DF9812D2AF}" destId="{4A60265C-15F6-4DE2-9AA8-4D3E05BB3A5A}" srcOrd="0" destOrd="0" presId="urn:microsoft.com/office/officeart/2005/8/layout/process5"/>
    <dgm:cxn modelId="{76A3F649-3B95-4238-985C-385DC7DCFB1A}" type="presParOf" srcId="{21E33BDE-0C35-4D13-B0D5-2A3D9BA2E37C}" destId="{AF65902C-940B-4611-A88D-94F89B3B870C}" srcOrd="10" destOrd="0" presId="urn:microsoft.com/office/officeart/2005/8/layout/process5"/>
    <dgm:cxn modelId="{DEE1624A-6FBD-415E-A91E-46A9139412C3}" type="presParOf" srcId="{21E33BDE-0C35-4D13-B0D5-2A3D9BA2E37C}" destId="{4F48701F-58EC-435C-9433-DF81C16D45EB}" srcOrd="11" destOrd="0" presId="urn:microsoft.com/office/officeart/2005/8/layout/process5"/>
    <dgm:cxn modelId="{71AE1364-5B07-421C-BC66-7CE9325740B1}" type="presParOf" srcId="{4F48701F-58EC-435C-9433-DF81C16D45EB}" destId="{76A1BCE0-EF2B-464D-8C27-987B43EBC6EC}" srcOrd="0" destOrd="0" presId="urn:microsoft.com/office/officeart/2005/8/layout/process5"/>
    <dgm:cxn modelId="{A9DEB306-1DCF-4D95-86CE-27315F240396}" type="presParOf" srcId="{21E33BDE-0C35-4D13-B0D5-2A3D9BA2E37C}" destId="{6B4C5474-E8A6-4CFC-8535-8DCEE4ED25ED}" srcOrd="12" destOrd="0" presId="urn:microsoft.com/office/officeart/2005/8/layout/process5"/>
    <dgm:cxn modelId="{F1AC2CDE-F455-4D9D-90C2-A961F562DD5E}" type="presParOf" srcId="{21E33BDE-0C35-4D13-B0D5-2A3D9BA2E37C}" destId="{E03DA979-31BC-4DF3-B8EF-20A4735DD115}" srcOrd="13" destOrd="0" presId="urn:microsoft.com/office/officeart/2005/8/layout/process5"/>
    <dgm:cxn modelId="{5FDF7E9A-55FC-4A41-BA28-09630195C80E}" type="presParOf" srcId="{E03DA979-31BC-4DF3-B8EF-20A4735DD115}" destId="{9C44F932-1674-433C-BAE9-E3E2DE92556C}" srcOrd="0" destOrd="0" presId="urn:microsoft.com/office/officeart/2005/8/layout/process5"/>
    <dgm:cxn modelId="{EE728C07-1593-4930-85A7-2876F7FB3611}" type="presParOf" srcId="{21E33BDE-0C35-4D13-B0D5-2A3D9BA2E37C}" destId="{A132D2D1-745F-4B54-973C-4AA78098C860}" srcOrd="14" destOrd="0" presId="urn:microsoft.com/office/officeart/2005/8/layout/process5"/>
    <dgm:cxn modelId="{94A7F517-850A-4387-9D2F-06225273D1D9}" type="presParOf" srcId="{21E33BDE-0C35-4D13-B0D5-2A3D9BA2E37C}" destId="{966EBDC3-21CC-4199-911B-0D7352521AA4}" srcOrd="15" destOrd="0" presId="urn:microsoft.com/office/officeart/2005/8/layout/process5"/>
    <dgm:cxn modelId="{352095CB-0AE8-4BDD-972D-F415992D17CD}" type="presParOf" srcId="{966EBDC3-21CC-4199-911B-0D7352521AA4}" destId="{96361B99-2864-4D9F-AEE6-D7EE12C07A96}" srcOrd="0" destOrd="0" presId="urn:microsoft.com/office/officeart/2005/8/layout/process5"/>
    <dgm:cxn modelId="{8DB94636-0A0C-43FA-9201-4176424214CD}" type="presParOf" srcId="{21E33BDE-0C35-4D13-B0D5-2A3D9BA2E37C}" destId="{2E8B81D3-B594-4D52-9EBA-B008005111D1}" srcOrd="16" destOrd="0" presId="urn:microsoft.com/office/officeart/2005/8/layout/process5"/>
    <dgm:cxn modelId="{730F593D-3E36-4555-9158-59B2C3F00F1C}" type="presParOf" srcId="{21E33BDE-0C35-4D13-B0D5-2A3D9BA2E37C}" destId="{9CAE82EA-BC36-4F67-8961-E82BDDBFF053}" srcOrd="17" destOrd="0" presId="urn:microsoft.com/office/officeart/2005/8/layout/process5"/>
    <dgm:cxn modelId="{994298B3-8953-4D00-B71B-3A2DB06C3FA0}" type="presParOf" srcId="{9CAE82EA-BC36-4F67-8961-E82BDDBFF053}" destId="{5655CB4A-6F9D-4AF6-BB39-E7BCF603C731}" srcOrd="0" destOrd="0" presId="urn:microsoft.com/office/officeart/2005/8/layout/process5"/>
    <dgm:cxn modelId="{B8F278E5-6046-4FB1-B84A-D89F3D323F5A}" type="presParOf" srcId="{21E33BDE-0C35-4D13-B0D5-2A3D9BA2E37C}" destId="{C8794B7B-DC1C-487C-98FA-9257822C60CD}" srcOrd="18" destOrd="0" presId="urn:microsoft.com/office/officeart/2005/8/layout/process5"/>
    <dgm:cxn modelId="{81BE2468-31C6-4D3D-8CB0-537B93B609A2}" type="presParOf" srcId="{21E33BDE-0C35-4D13-B0D5-2A3D9BA2E37C}" destId="{CEFE8C54-0C6B-4A57-82D9-C17967F34308}" srcOrd="19" destOrd="0" presId="urn:microsoft.com/office/officeart/2005/8/layout/process5"/>
    <dgm:cxn modelId="{F2E7A4FA-3EE6-4A65-A3AF-7813D59E21DC}" type="presParOf" srcId="{CEFE8C54-0C6B-4A57-82D9-C17967F34308}" destId="{9C3B432A-D163-48D8-9CA4-2777CFEF0229}" srcOrd="0" destOrd="0" presId="urn:microsoft.com/office/officeart/2005/8/layout/process5"/>
    <dgm:cxn modelId="{32C9EFE3-B2C1-4689-B8F2-AB9C385D7D27}" type="presParOf" srcId="{21E33BDE-0C35-4D13-B0D5-2A3D9BA2E37C}" destId="{A49B8633-1E15-4C2F-9392-1C0526D81822}" srcOrd="20" destOrd="0" presId="urn:microsoft.com/office/officeart/2005/8/layout/process5"/>
    <dgm:cxn modelId="{4053F616-6E50-4660-AF33-BD5BCD6C879F}" type="presParOf" srcId="{21E33BDE-0C35-4D13-B0D5-2A3D9BA2E37C}" destId="{6A74BAFE-0FB0-42BF-96C6-6AFF38A32248}" srcOrd="21" destOrd="0" presId="urn:microsoft.com/office/officeart/2005/8/layout/process5"/>
    <dgm:cxn modelId="{D488C268-9AEA-4D4E-A9A7-9D4EE587C95F}" type="presParOf" srcId="{6A74BAFE-0FB0-42BF-96C6-6AFF38A32248}" destId="{A21B38D3-C2C6-4F60-83AA-45B11D543D39}" srcOrd="0" destOrd="0" presId="urn:microsoft.com/office/officeart/2005/8/layout/process5"/>
    <dgm:cxn modelId="{41080A17-B8F0-4FDF-B308-10CD863A68DD}" type="presParOf" srcId="{21E33BDE-0C35-4D13-B0D5-2A3D9BA2E37C}" destId="{4B601ADF-38A7-4ECD-8936-773CF4BB5CEB}" srcOrd="22" destOrd="0" presId="urn:microsoft.com/office/officeart/2005/8/layout/process5"/>
    <dgm:cxn modelId="{E85DF871-2646-4E33-801D-1ACB2FEDE251}" type="presParOf" srcId="{21E33BDE-0C35-4D13-B0D5-2A3D9BA2E37C}" destId="{66343B64-C46C-47BF-B304-E10A8AEE8234}" srcOrd="23" destOrd="0" presId="urn:microsoft.com/office/officeart/2005/8/layout/process5"/>
    <dgm:cxn modelId="{FE4B231C-B65C-48BC-9C1A-9F1B53C7629C}" type="presParOf" srcId="{66343B64-C46C-47BF-B304-E10A8AEE8234}" destId="{6DEFFF1D-947E-4A92-BFA2-1441D74A2E71}" srcOrd="0" destOrd="0" presId="urn:microsoft.com/office/officeart/2005/8/layout/process5"/>
    <dgm:cxn modelId="{35ABAA94-6E19-4688-B1FE-CE71E45F0DED}" type="presParOf" srcId="{21E33BDE-0C35-4D13-B0D5-2A3D9BA2E37C}" destId="{9D429A26-3AB5-4095-898E-6C9D5EE18D11}" srcOrd="2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6347E-80AF-4F0C-8F4C-3C7F75882C63}">
      <dsp:nvSpPr>
        <dsp:cNvPr id="0" name=""/>
        <dsp:cNvSpPr/>
      </dsp:nvSpPr>
      <dsp:spPr>
        <a:xfrm>
          <a:off x="5491" y="70976"/>
          <a:ext cx="1702492" cy="10214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Corbel"/>
            </a:rPr>
            <a:t>DX </a:t>
          </a:r>
          <a:endParaRPr lang="en-US" sz="1300" kern="1200" dirty="0"/>
        </a:p>
      </dsp:txBody>
      <dsp:txXfrm>
        <a:off x="35410" y="100895"/>
        <a:ext cx="1642654" cy="961657"/>
      </dsp:txXfrm>
    </dsp:sp>
    <dsp:sp modelId="{1B2F34EC-81F7-4F59-92B7-C1A958DF2EDC}">
      <dsp:nvSpPr>
        <dsp:cNvPr id="0" name=""/>
        <dsp:cNvSpPr/>
      </dsp:nvSpPr>
      <dsp:spPr>
        <a:xfrm>
          <a:off x="1857804" y="370615"/>
          <a:ext cx="360928" cy="4222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857804" y="455059"/>
        <a:ext cx="252650" cy="253330"/>
      </dsp:txXfrm>
    </dsp:sp>
    <dsp:sp modelId="{D7567E6C-F68C-403E-8EC8-8DF032C1FAEC}">
      <dsp:nvSpPr>
        <dsp:cNvPr id="0" name=""/>
        <dsp:cNvSpPr/>
      </dsp:nvSpPr>
      <dsp:spPr>
        <a:xfrm>
          <a:off x="2388981" y="70976"/>
          <a:ext cx="1702492" cy="10214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Corbel"/>
            </a:rPr>
            <a:t>Allergies (true) </a:t>
          </a:r>
        </a:p>
      </dsp:txBody>
      <dsp:txXfrm>
        <a:off x="2418900" y="100895"/>
        <a:ext cx="1642654" cy="961657"/>
      </dsp:txXfrm>
    </dsp:sp>
    <dsp:sp modelId="{D70D95A3-C471-43D4-A66D-8FA66EF6B36D}">
      <dsp:nvSpPr>
        <dsp:cNvPr id="0" name=""/>
        <dsp:cNvSpPr/>
      </dsp:nvSpPr>
      <dsp:spPr>
        <a:xfrm>
          <a:off x="4241294" y="370615"/>
          <a:ext cx="360928" cy="4222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241294" y="455059"/>
        <a:ext cx="252650" cy="253330"/>
      </dsp:txXfrm>
    </dsp:sp>
    <dsp:sp modelId="{B3BDA769-5650-45C8-ABB0-0D4B5D25FF43}">
      <dsp:nvSpPr>
        <dsp:cNvPr id="0" name=""/>
        <dsp:cNvSpPr/>
      </dsp:nvSpPr>
      <dsp:spPr>
        <a:xfrm>
          <a:off x="4772472" y="70976"/>
          <a:ext cx="1702492" cy="10214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Corbel"/>
            </a:rPr>
            <a:t>Renal and Hepatic fxn</a:t>
          </a:r>
          <a:endParaRPr lang="en-US" sz="1300" kern="1200" dirty="0"/>
        </a:p>
      </dsp:txBody>
      <dsp:txXfrm>
        <a:off x="4802391" y="100895"/>
        <a:ext cx="1642654" cy="961657"/>
      </dsp:txXfrm>
    </dsp:sp>
    <dsp:sp modelId="{F9E0A4E1-97A9-4D6D-A5A1-F6D7E78B1A9E}">
      <dsp:nvSpPr>
        <dsp:cNvPr id="0" name=""/>
        <dsp:cNvSpPr/>
      </dsp:nvSpPr>
      <dsp:spPr>
        <a:xfrm>
          <a:off x="6624784" y="370615"/>
          <a:ext cx="360928" cy="4222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624784" y="455059"/>
        <a:ext cx="252650" cy="253330"/>
      </dsp:txXfrm>
    </dsp:sp>
    <dsp:sp modelId="{E983F2EB-E377-4E3C-9CEA-84CB1F7B4225}">
      <dsp:nvSpPr>
        <dsp:cNvPr id="0" name=""/>
        <dsp:cNvSpPr/>
      </dsp:nvSpPr>
      <dsp:spPr>
        <a:xfrm>
          <a:off x="7155962" y="70976"/>
          <a:ext cx="1702492" cy="10214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Corbel"/>
            </a:rPr>
            <a:t>Previous experience</a:t>
          </a:r>
          <a:endParaRPr lang="en-US" sz="1300" kern="1200" dirty="0"/>
        </a:p>
      </dsp:txBody>
      <dsp:txXfrm>
        <a:off x="7185881" y="100895"/>
        <a:ext cx="1642654" cy="961657"/>
      </dsp:txXfrm>
    </dsp:sp>
    <dsp:sp modelId="{B31E3DE2-C314-4F22-BCFB-0FB261F608C3}">
      <dsp:nvSpPr>
        <dsp:cNvPr id="0" name=""/>
        <dsp:cNvSpPr/>
      </dsp:nvSpPr>
      <dsp:spPr>
        <a:xfrm>
          <a:off x="9008274" y="370615"/>
          <a:ext cx="360928" cy="4222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9008274" y="455059"/>
        <a:ext cx="252650" cy="253330"/>
      </dsp:txXfrm>
    </dsp:sp>
    <dsp:sp modelId="{3C6C50A6-EB31-4DF6-8A3C-11B3CE617AC4}">
      <dsp:nvSpPr>
        <dsp:cNvPr id="0" name=""/>
        <dsp:cNvSpPr/>
      </dsp:nvSpPr>
      <dsp:spPr>
        <a:xfrm>
          <a:off x="9539452" y="70976"/>
          <a:ext cx="1702492" cy="10214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Corbel"/>
            </a:rPr>
            <a:t>Daily OME</a:t>
          </a:r>
          <a:endParaRPr lang="en-US" sz="1300" kern="1200" dirty="0"/>
        </a:p>
      </dsp:txBody>
      <dsp:txXfrm>
        <a:off x="9569371" y="100895"/>
        <a:ext cx="1642654" cy="961657"/>
      </dsp:txXfrm>
    </dsp:sp>
    <dsp:sp modelId="{01BB76FF-D708-44C8-9496-B6DF9812D2AF}">
      <dsp:nvSpPr>
        <dsp:cNvPr id="0" name=""/>
        <dsp:cNvSpPr/>
      </dsp:nvSpPr>
      <dsp:spPr>
        <a:xfrm rot="5400000">
          <a:off x="10210234" y="1211646"/>
          <a:ext cx="360928" cy="4222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10264033" y="1242291"/>
        <a:ext cx="253330" cy="252650"/>
      </dsp:txXfrm>
    </dsp:sp>
    <dsp:sp modelId="{AF65902C-940B-4611-A88D-94F89B3B870C}">
      <dsp:nvSpPr>
        <dsp:cNvPr id="0" name=""/>
        <dsp:cNvSpPr/>
      </dsp:nvSpPr>
      <dsp:spPr>
        <a:xfrm>
          <a:off x="9539452" y="1773469"/>
          <a:ext cx="1702492" cy="10214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Corbel"/>
            </a:rPr>
            <a:t>USE of adjuvants  </a:t>
          </a:r>
        </a:p>
      </dsp:txBody>
      <dsp:txXfrm>
        <a:off x="9569371" y="1803388"/>
        <a:ext cx="1642654" cy="961657"/>
      </dsp:txXfrm>
    </dsp:sp>
    <dsp:sp modelId="{4F48701F-58EC-435C-9433-DF81C16D45EB}">
      <dsp:nvSpPr>
        <dsp:cNvPr id="0" name=""/>
        <dsp:cNvSpPr/>
      </dsp:nvSpPr>
      <dsp:spPr>
        <a:xfrm rot="10800000">
          <a:off x="9028704" y="2073108"/>
          <a:ext cx="360928" cy="4222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9136982" y="2157552"/>
        <a:ext cx="252650" cy="253330"/>
      </dsp:txXfrm>
    </dsp:sp>
    <dsp:sp modelId="{6B4C5474-E8A6-4CFC-8535-8DCEE4ED25ED}">
      <dsp:nvSpPr>
        <dsp:cNvPr id="0" name=""/>
        <dsp:cNvSpPr/>
      </dsp:nvSpPr>
      <dsp:spPr>
        <a:xfrm>
          <a:off x="7155962" y="1773469"/>
          <a:ext cx="1702492" cy="10214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Corbel"/>
            </a:rPr>
            <a:t>UDS  </a:t>
          </a:r>
        </a:p>
      </dsp:txBody>
      <dsp:txXfrm>
        <a:off x="7185881" y="1803388"/>
        <a:ext cx="1642654" cy="961657"/>
      </dsp:txXfrm>
    </dsp:sp>
    <dsp:sp modelId="{E03DA979-31BC-4DF3-B8EF-20A4735DD115}">
      <dsp:nvSpPr>
        <dsp:cNvPr id="0" name=""/>
        <dsp:cNvSpPr/>
      </dsp:nvSpPr>
      <dsp:spPr>
        <a:xfrm rot="10800000">
          <a:off x="6645214" y="2073108"/>
          <a:ext cx="360928" cy="4222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6753492" y="2157552"/>
        <a:ext cx="252650" cy="253330"/>
      </dsp:txXfrm>
    </dsp:sp>
    <dsp:sp modelId="{A132D2D1-745F-4B54-973C-4AA78098C860}">
      <dsp:nvSpPr>
        <dsp:cNvPr id="0" name=""/>
        <dsp:cNvSpPr/>
      </dsp:nvSpPr>
      <dsp:spPr>
        <a:xfrm>
          <a:off x="4772472" y="1773469"/>
          <a:ext cx="1702492" cy="10214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Corbel"/>
            </a:rPr>
            <a:t>Social Situation</a:t>
          </a:r>
        </a:p>
      </dsp:txBody>
      <dsp:txXfrm>
        <a:off x="4802391" y="1803388"/>
        <a:ext cx="1642654" cy="961657"/>
      </dsp:txXfrm>
    </dsp:sp>
    <dsp:sp modelId="{966EBDC3-21CC-4199-911B-0D7352521AA4}">
      <dsp:nvSpPr>
        <dsp:cNvPr id="0" name=""/>
        <dsp:cNvSpPr/>
      </dsp:nvSpPr>
      <dsp:spPr>
        <a:xfrm rot="10800000">
          <a:off x="4261724" y="2073108"/>
          <a:ext cx="360928" cy="4222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4370002" y="2157552"/>
        <a:ext cx="252650" cy="253330"/>
      </dsp:txXfrm>
    </dsp:sp>
    <dsp:sp modelId="{2E8B81D3-B594-4D52-9EBA-B008005111D1}">
      <dsp:nvSpPr>
        <dsp:cNvPr id="0" name=""/>
        <dsp:cNvSpPr/>
      </dsp:nvSpPr>
      <dsp:spPr>
        <a:xfrm>
          <a:off x="2388981" y="1773469"/>
          <a:ext cx="1702492" cy="10214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Corbel"/>
            </a:rPr>
            <a:t>MED MISTRUST</a:t>
          </a:r>
        </a:p>
      </dsp:txBody>
      <dsp:txXfrm>
        <a:off x="2418900" y="1803388"/>
        <a:ext cx="1642654" cy="961657"/>
      </dsp:txXfrm>
    </dsp:sp>
    <dsp:sp modelId="{9CAE82EA-BC36-4F67-8961-E82BDDBFF053}">
      <dsp:nvSpPr>
        <dsp:cNvPr id="0" name=""/>
        <dsp:cNvSpPr/>
      </dsp:nvSpPr>
      <dsp:spPr>
        <a:xfrm rot="10800000">
          <a:off x="1878234" y="2073108"/>
          <a:ext cx="360928" cy="4222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1986512" y="2157552"/>
        <a:ext cx="252650" cy="253330"/>
      </dsp:txXfrm>
    </dsp:sp>
    <dsp:sp modelId="{C8794B7B-DC1C-487C-98FA-9257822C60CD}">
      <dsp:nvSpPr>
        <dsp:cNvPr id="0" name=""/>
        <dsp:cNvSpPr/>
      </dsp:nvSpPr>
      <dsp:spPr>
        <a:xfrm>
          <a:off x="5491" y="1773469"/>
          <a:ext cx="1702492" cy="10214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Corbel"/>
            </a:rPr>
            <a:t>Cognition/adherence</a:t>
          </a:r>
        </a:p>
      </dsp:txBody>
      <dsp:txXfrm>
        <a:off x="35410" y="1803388"/>
        <a:ext cx="1642654" cy="961657"/>
      </dsp:txXfrm>
    </dsp:sp>
    <dsp:sp modelId="{CEFE8C54-0C6B-4A57-82D9-C17967F34308}">
      <dsp:nvSpPr>
        <dsp:cNvPr id="0" name=""/>
        <dsp:cNvSpPr/>
      </dsp:nvSpPr>
      <dsp:spPr>
        <a:xfrm rot="5400000">
          <a:off x="676274" y="2914139"/>
          <a:ext cx="360928" cy="4222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730073" y="2944784"/>
        <a:ext cx="253330" cy="252650"/>
      </dsp:txXfrm>
    </dsp:sp>
    <dsp:sp modelId="{A49B8633-1E15-4C2F-9392-1C0526D81822}">
      <dsp:nvSpPr>
        <dsp:cNvPr id="0" name=""/>
        <dsp:cNvSpPr/>
      </dsp:nvSpPr>
      <dsp:spPr>
        <a:xfrm>
          <a:off x="5491" y="3475962"/>
          <a:ext cx="1702492" cy="10214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Corbel"/>
            </a:rPr>
            <a:t>Long acting??</a:t>
          </a:r>
        </a:p>
      </dsp:txBody>
      <dsp:txXfrm>
        <a:off x="35410" y="3505881"/>
        <a:ext cx="1642654" cy="961657"/>
      </dsp:txXfrm>
    </dsp:sp>
    <dsp:sp modelId="{6A74BAFE-0FB0-42BF-96C6-6AFF38A32248}">
      <dsp:nvSpPr>
        <dsp:cNvPr id="0" name=""/>
        <dsp:cNvSpPr/>
      </dsp:nvSpPr>
      <dsp:spPr>
        <a:xfrm>
          <a:off x="1857804" y="3775601"/>
          <a:ext cx="360928" cy="4222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857804" y="3860045"/>
        <a:ext cx="252650" cy="253330"/>
      </dsp:txXfrm>
    </dsp:sp>
    <dsp:sp modelId="{4B601ADF-38A7-4ECD-8936-773CF4BB5CEB}">
      <dsp:nvSpPr>
        <dsp:cNvPr id="0" name=""/>
        <dsp:cNvSpPr/>
      </dsp:nvSpPr>
      <dsp:spPr>
        <a:xfrm>
          <a:off x="2388981" y="3475962"/>
          <a:ext cx="1702492" cy="10214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Corbel"/>
            </a:rPr>
            <a:t>REGIMEN</a:t>
          </a:r>
        </a:p>
      </dsp:txBody>
      <dsp:txXfrm>
        <a:off x="2418900" y="3505881"/>
        <a:ext cx="1642654" cy="961657"/>
      </dsp:txXfrm>
    </dsp:sp>
    <dsp:sp modelId="{66343B64-C46C-47BF-B304-E10A8AEE8234}">
      <dsp:nvSpPr>
        <dsp:cNvPr id="0" name=""/>
        <dsp:cNvSpPr/>
      </dsp:nvSpPr>
      <dsp:spPr>
        <a:xfrm>
          <a:off x="4241294" y="3775601"/>
          <a:ext cx="360928" cy="4222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241294" y="3860045"/>
        <a:ext cx="252650" cy="253330"/>
      </dsp:txXfrm>
    </dsp:sp>
    <dsp:sp modelId="{9D429A26-3AB5-4095-898E-6C9D5EE18D11}">
      <dsp:nvSpPr>
        <dsp:cNvPr id="0" name=""/>
        <dsp:cNvSpPr/>
      </dsp:nvSpPr>
      <dsp:spPr>
        <a:xfrm>
          <a:off x="4772472" y="3475962"/>
          <a:ext cx="1702492" cy="10214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Corbel"/>
            </a:rPr>
            <a:t>F/u??</a:t>
          </a:r>
        </a:p>
      </dsp:txBody>
      <dsp:txXfrm>
        <a:off x="4802391" y="3505881"/>
        <a:ext cx="1642654" cy="9616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1</cdr:x>
      <cdr:y>1</cdr:y>
    </cdr:to>
    <cdr:sp macro="" textlink="">
      <cdr:nvSpPr>
        <cdr:cNvPr id="2" name="Rectangle 1">
          <a:extLst xmlns:a="http://schemas.openxmlformats.org/drawingml/2006/main">
            <a:ext uri="{FF2B5EF4-FFF2-40B4-BE49-F238E27FC236}">
              <a16:creationId xmlns:a16="http://schemas.microsoft.com/office/drawing/2014/main" id="{924ED877-E016-4736-BA15-B7E08914B5B3}"/>
            </a:ext>
          </a:extLst>
        </cdr:cNvPr>
        <cdr:cNvSpPr/>
      </cdr:nvSpPr>
      <cdr:spPr>
        <a:xfrm xmlns:a="http://schemas.openxmlformats.org/drawingml/2006/main">
          <a:off x="0" y="0"/>
          <a:ext cx="3389313" cy="444419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dr:relSizeAnchor xmlns:cdr="http://schemas.openxmlformats.org/drawingml/2006/chartDrawing">
    <cdr:from>
      <cdr:x>0</cdr:x>
      <cdr:y>0.01573</cdr:y>
    </cdr:from>
    <cdr:to>
      <cdr:x>1</cdr:x>
      <cdr:y>0.99541</cdr:y>
    </cdr:to>
    <cdr:sp macro="" textlink="">
      <cdr:nvSpPr>
        <cdr:cNvPr id="3" name="Rectangle 2">
          <a:extLst xmlns:a="http://schemas.openxmlformats.org/drawingml/2006/main">
            <a:ext uri="{FF2B5EF4-FFF2-40B4-BE49-F238E27FC236}">
              <a16:creationId xmlns:a16="http://schemas.microsoft.com/office/drawing/2014/main" id="{6A7CD3C2-FB35-40AE-A325-CA3A3223D0AF}"/>
            </a:ext>
          </a:extLst>
        </cdr:cNvPr>
        <cdr:cNvSpPr/>
      </cdr:nvSpPr>
      <cdr:spPr>
        <a:xfrm xmlns:a="http://schemas.openxmlformats.org/drawingml/2006/main">
          <a:off x="0" y="69912"/>
          <a:ext cx="3389313" cy="435390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solidFill>
              <a:sysClr val="windowText" lastClr="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3/28/2024</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3/28/2024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8</a:t>
            </a:fld>
            <a:endParaRPr lang="en-US" noProof="0" dirty="0"/>
          </a:p>
        </p:txBody>
      </p:sp>
    </p:spTree>
    <p:extLst>
      <p:ext uri="{BB962C8B-B14F-4D97-AF65-F5344CB8AC3E}">
        <p14:creationId xmlns:p14="http://schemas.microsoft.com/office/powerpoint/2010/main" val="3281667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11</a:t>
            </a:fld>
            <a:endParaRPr lang="en-US" noProof="0" dirty="0"/>
          </a:p>
        </p:txBody>
      </p:sp>
    </p:spTree>
    <p:extLst>
      <p:ext uri="{BB962C8B-B14F-4D97-AF65-F5344CB8AC3E}">
        <p14:creationId xmlns:p14="http://schemas.microsoft.com/office/powerpoint/2010/main" val="3411016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chart" Target="../charts/chart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9663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760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Click to 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Tree>
    <p:extLst>
      <p:ext uri="{BB962C8B-B14F-4D97-AF65-F5344CB8AC3E}">
        <p14:creationId xmlns:p14="http://schemas.microsoft.com/office/powerpoint/2010/main" val="2040633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graphicFrame>
        <p:nvGraphicFramePr>
          <p:cNvPr id="8" name="Chart 7" title="Gross Revenue Placeholder Chart">
            <a:extLst>
              <a:ext uri="{FF2B5EF4-FFF2-40B4-BE49-F238E27FC236}">
                <a16:creationId xmlns:a16="http://schemas.microsoft.com/office/drawing/2014/main" id="{0F60C5FF-F2F2-4EA7-ADED-E162A5B82B4C}"/>
              </a:ext>
            </a:extLst>
          </p:cNvPr>
          <p:cNvGraphicFramePr/>
          <p:nvPr userDrawn="1">
            <p:extLst>
              <p:ext uri="{D42A27DB-BD31-4B8C-83A1-F6EECF244321}">
                <p14:modId xmlns:p14="http://schemas.microsoft.com/office/powerpoint/2010/main" val="537021869"/>
              </p:ext>
            </p:extLst>
          </p:nvPr>
        </p:nvGraphicFramePr>
        <p:xfrm>
          <a:off x="431800" y="1512000"/>
          <a:ext cx="3389313" cy="44441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title="Gross Revenue Placeholder Chart">
            <a:extLst>
              <a:ext uri="{FF2B5EF4-FFF2-40B4-BE49-F238E27FC236}">
                <a16:creationId xmlns:a16="http://schemas.microsoft.com/office/drawing/2014/main" id="{D5AA46A9-40E0-4FA5-BFED-6D14ED62EFFB}"/>
              </a:ext>
            </a:extLst>
          </p:cNvPr>
          <p:cNvGraphicFramePr/>
          <p:nvPr userDrawn="1">
            <p:extLst>
              <p:ext uri="{D42A27DB-BD31-4B8C-83A1-F6EECF244321}">
                <p14:modId xmlns:p14="http://schemas.microsoft.com/office/powerpoint/2010/main" val="2314973354"/>
              </p:ext>
            </p:extLst>
          </p:nvPr>
        </p:nvGraphicFramePr>
        <p:xfrm>
          <a:off x="4406900" y="1512000"/>
          <a:ext cx="3389313" cy="44441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title="Gross Revenue Placeholder Chart">
            <a:extLst>
              <a:ext uri="{FF2B5EF4-FFF2-40B4-BE49-F238E27FC236}">
                <a16:creationId xmlns:a16="http://schemas.microsoft.com/office/drawing/2014/main" id="{F7175363-BD78-41A0-92CF-0F9E5A14568A}"/>
              </a:ext>
            </a:extLst>
          </p:cNvPr>
          <p:cNvGraphicFramePr/>
          <p:nvPr userDrawn="1">
            <p:extLst>
              <p:ext uri="{D42A27DB-BD31-4B8C-83A1-F6EECF244321}">
                <p14:modId xmlns:p14="http://schemas.microsoft.com/office/powerpoint/2010/main" val="351553000"/>
              </p:ext>
            </p:extLst>
          </p:nvPr>
        </p:nvGraphicFramePr>
        <p:xfrm>
          <a:off x="8382000" y="1512000"/>
          <a:ext cx="3389313" cy="44441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58265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84389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62553"/>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69901"/>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63078"/>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67078"/>
            <a:ext cx="5472113"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104052"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102595"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3 content">
    <p:spTree>
      <p:nvGrpSpPr>
        <p:cNvPr id="1" name=""/>
        <p:cNvGrpSpPr/>
        <p:nvPr/>
      </p:nvGrpSpPr>
      <p:grpSpPr>
        <a:xfrm>
          <a:off x="0" y="0"/>
          <a:ext cx="0" cy="0"/>
          <a:chOff x="0" y="0"/>
          <a:chExt cx="0" cy="0"/>
        </a:xfrm>
      </p:grpSpPr>
      <p:sp>
        <p:nvSpPr>
          <p:cNvPr id="13" name="Content Placeholder 10">
            <a:extLst>
              <a:ext uri="{FF2B5EF4-FFF2-40B4-BE49-F238E27FC236}">
                <a16:creationId xmlns:a16="http://schemas.microsoft.com/office/drawing/2014/main" id="{454B80C6-ACBE-4877-BC36-02B9C42A2DA0}"/>
              </a:ext>
            </a:extLst>
          </p:cNvPr>
          <p:cNvSpPr>
            <a:spLocks noGrp="1"/>
          </p:cNvSpPr>
          <p:nvPr>
            <p:ph sz="quarter" idx="36"/>
          </p:nvPr>
        </p:nvSpPr>
        <p:spPr>
          <a:xfrm>
            <a:off x="8485569" y="1590675"/>
            <a:ext cx="3246121" cy="4365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0">
            <a:extLst>
              <a:ext uri="{FF2B5EF4-FFF2-40B4-BE49-F238E27FC236}">
                <a16:creationId xmlns:a16="http://schemas.microsoft.com/office/drawing/2014/main" id="{2D5A5AA1-9589-4EC6-B469-1EE7724E7DD3}"/>
              </a:ext>
            </a:extLst>
          </p:cNvPr>
          <p:cNvSpPr>
            <a:spLocks noGrp="1"/>
          </p:cNvSpPr>
          <p:nvPr>
            <p:ph sz="quarter" idx="35"/>
          </p:nvPr>
        </p:nvSpPr>
        <p:spPr>
          <a:xfrm>
            <a:off x="4508564" y="1590675"/>
            <a:ext cx="3246121" cy="425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A9557FF2-93A3-48A1-AB68-35D6813B3A91}"/>
              </a:ext>
            </a:extLst>
          </p:cNvPr>
          <p:cNvSpPr>
            <a:spLocks noGrp="1"/>
          </p:cNvSpPr>
          <p:nvPr>
            <p:ph sz="quarter" idx="34"/>
          </p:nvPr>
        </p:nvSpPr>
        <p:spPr>
          <a:xfrm>
            <a:off x="502920" y="1590675"/>
            <a:ext cx="3246121" cy="4365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41184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7" name="Content Placeholder 6">
            <a:extLst>
              <a:ext uri="{FF2B5EF4-FFF2-40B4-BE49-F238E27FC236}">
                <a16:creationId xmlns:a16="http://schemas.microsoft.com/office/drawing/2014/main" id="{0D32884E-EBB5-47FA-9B0A-E32B264BC5A1}"/>
              </a:ext>
            </a:extLst>
          </p:cNvPr>
          <p:cNvSpPr>
            <a:spLocks noGrp="1"/>
          </p:cNvSpPr>
          <p:nvPr>
            <p:ph sz="quarter" idx="34"/>
          </p:nvPr>
        </p:nvSpPr>
        <p:spPr>
          <a:xfrm>
            <a:off x="512064" y="1655063"/>
            <a:ext cx="11248136" cy="4123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5855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7552944" y="5359400"/>
            <a:ext cx="4207056"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a:t>
            </a:fld>
            <a:endParaRPr lang="en-US" noProof="0" dirty="0"/>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6" r:id="rId3"/>
    <p:sldLayoutId id="2147483662" r:id="rId4"/>
    <p:sldLayoutId id="2147483659" r:id="rId5"/>
    <p:sldLayoutId id="2147483663" r:id="rId6"/>
    <p:sldLayoutId id="2147483677" r:id="rId7"/>
    <p:sldLayoutId id="2147483654" r:id="rId8"/>
    <p:sldLayoutId id="2147483660" r:id="rId9"/>
    <p:sldLayoutId id="2147483664" r:id="rId10"/>
    <p:sldLayoutId id="2147483650" r:id="rId11"/>
    <p:sldLayoutId id="2147483652" r:id="rId12"/>
    <p:sldLayoutId id="2147483656" r:id="rId13"/>
    <p:sldLayoutId id="2147483657" r:id="rId14"/>
    <p:sldLayoutId id="2147483667" r:id="rId15"/>
    <p:sldLayoutId id="2147483668" r:id="rId16"/>
    <p:sldLayoutId id="2147483669" r:id="rId17"/>
    <p:sldLayoutId id="2147483670" r:id="rId18"/>
    <p:sldLayoutId id="2147483671" r:id="rId19"/>
    <p:sldLayoutId id="2147483673" r:id="rId20"/>
    <p:sldLayoutId id="2147483674" r:id="rId21"/>
    <p:sldLayoutId id="2147483676" r:id="rId22"/>
    <p:sldLayoutId id="2147483655" r:id="rId23"/>
    <p:sldLayoutId id="2147483675" r:id="rId24"/>
    <p:sldLayoutId id="2147483672" r:id="rId25"/>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hyperlink" Target="https://www.ncbi.nlm.nih.gov/books/NBK12991/" TargetMode="External"/><Relationship Id="rId7" Type="http://schemas.openxmlformats.org/officeDocument/2006/relationships/hyperlink" Target="https://www.mayoclinic.org/pain-medications/art-20045647#:~:text=Tricyclic%20antidepressants%20are%20the%20most,Nortriptyline%20(Pamelor)" TargetMode="External"/><Relationship Id="rId2" Type="http://schemas.openxmlformats.org/officeDocument/2006/relationships/hyperlink" Target="https://www.iasp-pain.org/publications/iasp-news/iasp-announces-revised-definition-of-pain/" TargetMode="External"/><Relationship Id="rId1" Type="http://schemas.openxmlformats.org/officeDocument/2006/relationships/slideLayout" Target="../slideLayouts/slideLayout9.xml"/><Relationship Id="rId6" Type="http://schemas.openxmlformats.org/officeDocument/2006/relationships/hyperlink" Target="https://iris.who.int/bitstream/handle/10665/279700/9789241550390-eng.pdf?ua=1" TargetMode="External"/><Relationship Id="rId5" Type="http://schemas.openxmlformats.org/officeDocument/2006/relationships/hyperlink" Target="https://pinkbook.dfci.org/assets/docs/pinkBook.pdf" TargetMode="External"/><Relationship Id="rId4" Type="http://schemas.openxmlformats.org/officeDocument/2006/relationships/hyperlink" Target="https://doi.org/10.2147/JPR.S244173"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0.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hyperlink" Target="https://citizentruth.org/faced-with-pr-mess-purdue-hired-firm-that-helped-bp-after-catastrophic-2010-oil-spill/" TargetMode="External"/><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Hands coming together in circle">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6270" r="-2" b="-2"/>
          <a:stretch/>
        </p:blipFill>
        <p:spPr>
          <a:xfrm>
            <a:off x="2411412" y="10"/>
            <a:ext cx="9780588" cy="6371341"/>
          </a:xfrm>
          <a:noFill/>
        </p:spPr>
      </p:pic>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1700" y="2156226"/>
            <a:ext cx="5104052" cy="1958400"/>
          </a:xfrm>
        </p:spPr>
        <p:txBody>
          <a:bodyPr anchor="ctr">
            <a:normAutofit fontScale="90000"/>
          </a:bodyPr>
          <a:lstStyle/>
          <a:p>
            <a:r>
              <a:rPr lang="en-US" sz="4700" dirty="0"/>
              <a:t>Pain and Symptom Management  for  the APRN </a:t>
            </a:r>
          </a:p>
        </p:txBody>
      </p:sp>
      <p:sp>
        <p:nvSpPr>
          <p:cNvPr id="22" name="Text Placeholder 3">
            <a:extLst>
              <a:ext uri="{FF2B5EF4-FFF2-40B4-BE49-F238E27FC236}">
                <a16:creationId xmlns:a16="http://schemas.microsoft.com/office/drawing/2014/main" id="{B2711D8A-292D-F709-1B85-CE591FC2C7E9}"/>
              </a:ext>
            </a:extLst>
          </p:cNvPr>
          <p:cNvSpPr>
            <a:spLocks noGrp="1"/>
          </p:cNvSpPr>
          <p:nvPr>
            <p:ph type="body" sz="quarter" idx="13"/>
          </p:nvPr>
        </p:nvSpPr>
        <p:spPr>
          <a:xfrm>
            <a:off x="0" y="4110760"/>
            <a:ext cx="5102595" cy="1100565"/>
          </a:xfrm>
        </p:spPr>
        <p:txBody>
          <a:bodyPr vert="horz" lIns="252000" tIns="180000" rIns="180000" bIns="180000" rtlCol="0" anchor="t">
            <a:noAutofit/>
          </a:bodyPr>
          <a:lstStyle/>
          <a:p>
            <a:pPr algn="ctr"/>
            <a:r>
              <a:rPr lang="en-US" sz="2800" dirty="0"/>
              <a:t>Dr. Cinnamon B. Tucker, DNP, APRN,  FNP, ACHPN</a:t>
            </a:r>
          </a:p>
        </p:txBody>
      </p:sp>
      <p:sp>
        <p:nvSpPr>
          <p:cNvPr id="26" name="Slide Number Placeholder 5">
            <a:extLst>
              <a:ext uri="{FF2B5EF4-FFF2-40B4-BE49-F238E27FC236}">
                <a16:creationId xmlns:a16="http://schemas.microsoft.com/office/drawing/2014/main" id="{6CEB67E1-6233-04C8-D60A-30AB0DD17B4E}"/>
              </a:ext>
            </a:extLst>
          </p:cNvPr>
          <p:cNvSpPr>
            <a:spLocks noGrp="1"/>
          </p:cNvSpPr>
          <p:nvPr>
            <p:ph type="sldNum" sz="quarter" idx="12"/>
          </p:nvPr>
        </p:nvSpPr>
        <p:spPr>
          <a:xfrm>
            <a:off x="11760000" y="6371351"/>
            <a:ext cx="432000" cy="432000"/>
          </a:xfrm>
        </p:spPr>
        <p:txBody>
          <a:bodyPr/>
          <a:lstStyle/>
          <a:p>
            <a:pPr>
              <a:spcAft>
                <a:spcPts val="600"/>
              </a:spcAft>
            </a:pPr>
            <a:fld id="{19B51A1E-902D-48AF-9020-955120F399B6}" type="slidenum">
              <a:rPr lang="en-US" noProof="0" smtClean="0"/>
              <a:pPr>
                <a:spcAft>
                  <a:spcPts val="600"/>
                </a:spcAft>
              </a:pPr>
              <a:t>1</a:t>
            </a:fld>
            <a:endParaRPr lang="en-US" noProof="0"/>
          </a:p>
        </p:txBody>
      </p:sp>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E8AB9C-20E0-6456-BDC3-805C5E3D9D1D}"/>
              </a:ext>
            </a:extLst>
          </p:cNvPr>
          <p:cNvSpPr>
            <a:spLocks noGrp="1"/>
          </p:cNvSpPr>
          <p:nvPr>
            <p:ph type="sldNum" sz="quarter" idx="15"/>
          </p:nvPr>
        </p:nvSpPr>
        <p:spPr/>
        <p:txBody>
          <a:bodyPr/>
          <a:lstStyle/>
          <a:p>
            <a:fld id="{19B51A1E-902D-48AF-9020-955120F399B6}" type="slidenum">
              <a:rPr lang="en-US" noProof="0" smtClean="0"/>
              <a:pPr/>
              <a:t>10</a:t>
            </a:fld>
            <a:endParaRPr lang="en-US" noProof="0" dirty="0"/>
          </a:p>
        </p:txBody>
      </p:sp>
      <p:sp>
        <p:nvSpPr>
          <p:cNvPr id="9" name="Picture Placeholder 8">
            <a:extLst>
              <a:ext uri="{FF2B5EF4-FFF2-40B4-BE49-F238E27FC236}">
                <a16:creationId xmlns:a16="http://schemas.microsoft.com/office/drawing/2014/main" id="{C1F36974-7B9B-B8DA-374F-74D24505DF9F}"/>
              </a:ext>
            </a:extLst>
          </p:cNvPr>
          <p:cNvSpPr>
            <a:spLocks noGrp="1"/>
          </p:cNvSpPr>
          <p:nvPr>
            <p:ph type="pic" sz="quarter" idx="14"/>
          </p:nvPr>
        </p:nvSpPr>
        <p:spPr>
          <a:xfrm>
            <a:off x="0" y="5549461"/>
            <a:ext cx="12192000" cy="821889"/>
          </a:xfrm>
        </p:spPr>
        <p:txBody>
          <a:bodyPr/>
          <a:lstStyle/>
          <a:p>
            <a:endParaRPr lang="en-US" dirty="0"/>
          </a:p>
          <a:p>
            <a:r>
              <a:rPr lang="en-US" dirty="0"/>
              <a:t>Figure 1. The WHO three-step analgesic ladder. Source: WHO guidelines for the pharmacological and radiotherapeutic management of cancer pain in adults and adolescents. Geneva: World Health Organization; 2018. PubMed. CC-BY-NC-SA-3.0 IGO.</a:t>
            </a:r>
          </a:p>
        </p:txBody>
      </p:sp>
      <p:pic>
        <p:nvPicPr>
          <p:cNvPr id="13" name="Picture 12">
            <a:extLst>
              <a:ext uri="{FF2B5EF4-FFF2-40B4-BE49-F238E27FC236}">
                <a16:creationId xmlns:a16="http://schemas.microsoft.com/office/drawing/2014/main" id="{24458361-3525-D6E0-24F9-1969ECBB9D74}"/>
              </a:ext>
            </a:extLst>
          </p:cNvPr>
          <p:cNvPicPr>
            <a:picLocks noChangeAspect="1"/>
          </p:cNvPicPr>
          <p:nvPr/>
        </p:nvPicPr>
        <p:blipFill>
          <a:blip r:embed="rId2"/>
          <a:stretch>
            <a:fillRect/>
          </a:stretch>
        </p:blipFill>
        <p:spPr>
          <a:xfrm>
            <a:off x="227480" y="1237129"/>
            <a:ext cx="4762500" cy="4243862"/>
          </a:xfrm>
          <a:prstGeom prst="rect">
            <a:avLst/>
          </a:prstGeom>
        </p:spPr>
      </p:pic>
      <p:pic>
        <p:nvPicPr>
          <p:cNvPr id="14" name="Picture 13">
            <a:extLst>
              <a:ext uri="{FF2B5EF4-FFF2-40B4-BE49-F238E27FC236}">
                <a16:creationId xmlns:a16="http://schemas.microsoft.com/office/drawing/2014/main" id="{C4B63A0B-544A-49B9-C1F9-C7BBC8EA44BF}"/>
              </a:ext>
            </a:extLst>
          </p:cNvPr>
          <p:cNvPicPr>
            <a:picLocks noChangeAspect="1"/>
          </p:cNvPicPr>
          <p:nvPr/>
        </p:nvPicPr>
        <p:blipFill>
          <a:blip r:embed="rId3"/>
          <a:stretch>
            <a:fillRect/>
          </a:stretch>
        </p:blipFill>
        <p:spPr>
          <a:xfrm>
            <a:off x="7093310" y="1237128"/>
            <a:ext cx="4666690" cy="4296249"/>
          </a:xfrm>
          <a:prstGeom prst="rect">
            <a:avLst/>
          </a:prstGeom>
        </p:spPr>
      </p:pic>
      <p:sp>
        <p:nvSpPr>
          <p:cNvPr id="15" name="TextBox 14">
            <a:extLst>
              <a:ext uri="{FF2B5EF4-FFF2-40B4-BE49-F238E27FC236}">
                <a16:creationId xmlns:a16="http://schemas.microsoft.com/office/drawing/2014/main" id="{0E714F45-28F6-9A67-BF3F-241BD4A233FC}"/>
              </a:ext>
            </a:extLst>
          </p:cNvPr>
          <p:cNvSpPr txBox="1"/>
          <p:nvPr/>
        </p:nvSpPr>
        <p:spPr>
          <a:xfrm>
            <a:off x="762000" y="98612"/>
            <a:ext cx="10775576" cy="1015663"/>
          </a:xfrm>
          <a:prstGeom prst="rect">
            <a:avLst/>
          </a:prstGeom>
          <a:noFill/>
        </p:spPr>
        <p:txBody>
          <a:bodyPr wrap="square" rtlCol="0">
            <a:spAutoFit/>
          </a:bodyPr>
          <a:lstStyle/>
          <a:p>
            <a:pPr algn="ctr"/>
            <a:r>
              <a:rPr lang="en-US" sz="2400" b="1" dirty="0"/>
              <a:t>The WHO Pain Ladder</a:t>
            </a:r>
          </a:p>
          <a:p>
            <a:pPr algn="ctr"/>
            <a:endParaRPr lang="en-US" dirty="0"/>
          </a:p>
          <a:p>
            <a:r>
              <a:rPr lang="en-US" dirty="0"/>
              <a:t>                             1986-THEN                                                                                                                         1996-NOW-ish                                                                                                                         </a:t>
            </a:r>
          </a:p>
        </p:txBody>
      </p:sp>
    </p:spTree>
    <p:extLst>
      <p:ext uri="{BB962C8B-B14F-4D97-AF65-F5344CB8AC3E}">
        <p14:creationId xmlns:p14="http://schemas.microsoft.com/office/powerpoint/2010/main" val="2504283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96593E-0F51-2038-B946-ACD1D96985E3}"/>
              </a:ext>
            </a:extLst>
          </p:cNvPr>
          <p:cNvSpPr>
            <a:spLocks noGrp="1"/>
          </p:cNvSpPr>
          <p:nvPr>
            <p:ph type="title"/>
          </p:nvPr>
        </p:nvSpPr>
        <p:spPr>
          <a:xfrm>
            <a:off x="403245" y="115698"/>
            <a:ext cx="11328000" cy="432000"/>
          </a:xfrm>
        </p:spPr>
        <p:txBody>
          <a:bodyPr/>
          <a:lstStyle/>
          <a:p>
            <a:pPr algn="ctr"/>
            <a:r>
              <a:rPr lang="en-US" dirty="0"/>
              <a:t>Comparing Major Opioids</a:t>
            </a:r>
          </a:p>
        </p:txBody>
      </p:sp>
      <p:sp>
        <p:nvSpPr>
          <p:cNvPr id="7" name="Footer Placeholder 6">
            <a:extLst>
              <a:ext uri="{FF2B5EF4-FFF2-40B4-BE49-F238E27FC236}">
                <a16:creationId xmlns:a16="http://schemas.microsoft.com/office/drawing/2014/main" id="{D3373FCB-5E8A-66B9-7A00-F97C39C52E56}"/>
              </a:ext>
            </a:extLst>
          </p:cNvPr>
          <p:cNvSpPr>
            <a:spLocks noGrp="1"/>
          </p:cNvSpPr>
          <p:nvPr>
            <p:ph type="ftr" sz="quarter" idx="12"/>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82768C36-1B17-4EAF-6ED9-7EF913E5E260}"/>
              </a:ext>
            </a:extLst>
          </p:cNvPr>
          <p:cNvSpPr>
            <a:spLocks noGrp="1"/>
          </p:cNvSpPr>
          <p:nvPr>
            <p:ph type="sldNum" sz="quarter" idx="33"/>
          </p:nvPr>
        </p:nvSpPr>
        <p:spPr/>
        <p:txBody>
          <a:bodyPr/>
          <a:lstStyle/>
          <a:p>
            <a:fld id="{19B51A1E-902D-48AF-9020-955120F399B6}" type="slidenum">
              <a:rPr lang="en-US" noProof="0" smtClean="0"/>
              <a:pPr/>
              <a:t>11</a:t>
            </a:fld>
            <a:endParaRPr lang="en-US" noProof="0" dirty="0"/>
          </a:p>
        </p:txBody>
      </p:sp>
      <p:graphicFrame>
        <p:nvGraphicFramePr>
          <p:cNvPr id="11" name="Content Placeholder 10">
            <a:extLst>
              <a:ext uri="{FF2B5EF4-FFF2-40B4-BE49-F238E27FC236}">
                <a16:creationId xmlns:a16="http://schemas.microsoft.com/office/drawing/2014/main" id="{C4168D62-4E6D-3F63-8313-DC08AFB6EB35}"/>
              </a:ext>
            </a:extLst>
          </p:cNvPr>
          <p:cNvGraphicFramePr>
            <a:graphicFrameLocks noGrp="1"/>
          </p:cNvGraphicFramePr>
          <p:nvPr>
            <p:ph sz="quarter" idx="35"/>
            <p:extLst>
              <p:ext uri="{D42A27DB-BD31-4B8C-83A1-F6EECF244321}">
                <p14:modId xmlns:p14="http://schemas.microsoft.com/office/powerpoint/2010/main" val="45730984"/>
              </p:ext>
            </p:extLst>
          </p:nvPr>
        </p:nvGraphicFramePr>
        <p:xfrm>
          <a:off x="-18288" y="632603"/>
          <a:ext cx="12280391" cy="7818120"/>
        </p:xfrm>
        <a:graphic>
          <a:graphicData uri="http://schemas.openxmlformats.org/drawingml/2006/table">
            <a:tbl>
              <a:tblPr firstRow="1" bandRow="1">
                <a:tableStyleId>{073A0DAA-6AF3-43AB-8588-CEC1D06C72B9}</a:tableStyleId>
              </a:tblPr>
              <a:tblGrid>
                <a:gridCol w="2563907">
                  <a:extLst>
                    <a:ext uri="{9D8B030D-6E8A-4147-A177-3AD203B41FA5}">
                      <a16:colId xmlns:a16="http://schemas.microsoft.com/office/drawing/2014/main" val="30038537"/>
                    </a:ext>
                  </a:extLst>
                </a:gridCol>
                <a:gridCol w="2429121">
                  <a:extLst>
                    <a:ext uri="{9D8B030D-6E8A-4147-A177-3AD203B41FA5}">
                      <a16:colId xmlns:a16="http://schemas.microsoft.com/office/drawing/2014/main" val="1813640752"/>
                    </a:ext>
                  </a:extLst>
                </a:gridCol>
                <a:gridCol w="2429121">
                  <a:extLst>
                    <a:ext uri="{9D8B030D-6E8A-4147-A177-3AD203B41FA5}">
                      <a16:colId xmlns:a16="http://schemas.microsoft.com/office/drawing/2014/main" val="2812850884"/>
                    </a:ext>
                  </a:extLst>
                </a:gridCol>
                <a:gridCol w="2429121">
                  <a:extLst>
                    <a:ext uri="{9D8B030D-6E8A-4147-A177-3AD203B41FA5}">
                      <a16:colId xmlns:a16="http://schemas.microsoft.com/office/drawing/2014/main" val="1616725639"/>
                    </a:ext>
                  </a:extLst>
                </a:gridCol>
                <a:gridCol w="2429121">
                  <a:extLst>
                    <a:ext uri="{9D8B030D-6E8A-4147-A177-3AD203B41FA5}">
                      <a16:colId xmlns:a16="http://schemas.microsoft.com/office/drawing/2014/main" val="2047697288"/>
                    </a:ext>
                  </a:extLst>
                </a:gridCol>
              </a:tblGrid>
              <a:tr h="0">
                <a:tc>
                  <a:txBody>
                    <a:bodyPr/>
                    <a:lstStyle/>
                    <a:p>
                      <a:pPr algn="ctr"/>
                      <a:endParaRPr lang="en-US" u="sng" dirty="0"/>
                    </a:p>
                    <a:p>
                      <a:pPr lvl="0" algn="ctr">
                        <a:buNone/>
                      </a:pPr>
                      <a:r>
                        <a:rPr lang="en-US" u="sng" dirty="0"/>
                        <a:t>MORPHINE</a:t>
                      </a:r>
                    </a:p>
                    <a:p>
                      <a:pPr lvl="0" algn="ctr">
                        <a:buNone/>
                      </a:pPr>
                      <a:endParaRPr lang="en-US" sz="1800" dirty="0"/>
                    </a:p>
                    <a:p>
                      <a:pPr lvl="0" algn="ctr">
                        <a:buNone/>
                      </a:pPr>
                      <a:r>
                        <a:rPr lang="en-US" sz="1100" dirty="0"/>
                        <a:t>Moderate-Severe </a:t>
                      </a:r>
                    </a:p>
                    <a:p>
                      <a:pPr lvl="0" algn="ctr">
                        <a:buNone/>
                      </a:pPr>
                      <a:r>
                        <a:rPr lang="en-US" sz="1100" dirty="0"/>
                        <a:t>(acute/chronic)</a:t>
                      </a:r>
                    </a:p>
                  </a:txBody>
                  <a:tcPr/>
                </a:tc>
                <a:tc>
                  <a:txBody>
                    <a:bodyPr/>
                    <a:lstStyle/>
                    <a:p>
                      <a:pPr algn="ctr"/>
                      <a:endParaRPr lang="en-US" u="sng" dirty="0"/>
                    </a:p>
                    <a:p>
                      <a:pPr lvl="0" algn="ctr">
                        <a:buNone/>
                      </a:pPr>
                      <a:r>
                        <a:rPr lang="en-US" u="sng" dirty="0"/>
                        <a:t>FENTANYL</a:t>
                      </a:r>
                    </a:p>
                    <a:p>
                      <a:pPr lvl="0" algn="ctr">
                        <a:buNone/>
                      </a:pPr>
                      <a:endParaRPr lang="en-US" dirty="0"/>
                    </a:p>
                    <a:p>
                      <a:pPr lvl="0" algn="ctr">
                        <a:buNone/>
                      </a:pPr>
                      <a:r>
                        <a:rPr lang="en-US" sz="1100" dirty="0"/>
                        <a:t>Moderate-Severe </a:t>
                      </a:r>
                    </a:p>
                  </a:txBody>
                  <a:tcPr/>
                </a:tc>
                <a:tc>
                  <a:txBody>
                    <a:bodyPr/>
                    <a:lstStyle/>
                    <a:p>
                      <a:pPr algn="ctr"/>
                      <a:endParaRPr lang="en-US" u="sng" dirty="0"/>
                    </a:p>
                    <a:p>
                      <a:pPr lvl="0" algn="ctr">
                        <a:buNone/>
                      </a:pPr>
                      <a:r>
                        <a:rPr lang="en-US" u="sng" dirty="0"/>
                        <a:t>DILAUDID</a:t>
                      </a:r>
                    </a:p>
                    <a:p>
                      <a:pPr lvl="0" algn="ctr">
                        <a:buNone/>
                      </a:pPr>
                      <a:endParaRPr lang="en-US" dirty="0"/>
                    </a:p>
                    <a:p>
                      <a:pPr lvl="0" algn="ctr">
                        <a:buNone/>
                      </a:pPr>
                      <a:r>
                        <a:rPr lang="en-US" sz="1100" dirty="0"/>
                        <a:t>Moderate-Severe </a:t>
                      </a:r>
                    </a:p>
                    <a:p>
                      <a:pPr lvl="0" algn="ctr">
                        <a:buNone/>
                      </a:pPr>
                      <a:endParaRPr lang="en-US" dirty="0"/>
                    </a:p>
                    <a:p>
                      <a:pPr lvl="0" algn="ctr">
                        <a:buNone/>
                      </a:pPr>
                      <a:endParaRPr lang="en-US" dirty="0"/>
                    </a:p>
                  </a:txBody>
                  <a:tcPr/>
                </a:tc>
                <a:tc>
                  <a:txBody>
                    <a:bodyPr/>
                    <a:lstStyle/>
                    <a:p>
                      <a:pPr algn="ctr"/>
                      <a:endParaRPr lang="en-US" u="sng" dirty="0"/>
                    </a:p>
                    <a:p>
                      <a:pPr lvl="0" algn="ctr">
                        <a:buNone/>
                      </a:pPr>
                      <a:r>
                        <a:rPr lang="en-US" u="sng" dirty="0"/>
                        <a:t>OXYCODONE</a:t>
                      </a:r>
                    </a:p>
                    <a:p>
                      <a:pPr lvl="0" algn="ctr">
                        <a:buNone/>
                      </a:pPr>
                      <a:endParaRPr lang="en-US" dirty="0"/>
                    </a:p>
                    <a:p>
                      <a:pPr lvl="0" algn="ctr">
                        <a:buNone/>
                      </a:pPr>
                      <a:r>
                        <a:rPr lang="en-US" sz="1100" dirty="0"/>
                        <a:t>Moderate-Severe</a:t>
                      </a:r>
                    </a:p>
                  </a:txBody>
                  <a:tcPr/>
                </a:tc>
                <a:tc>
                  <a:txBody>
                    <a:bodyPr/>
                    <a:lstStyle/>
                    <a:p>
                      <a:pPr algn="ctr"/>
                      <a:endParaRPr lang="en-US" u="sng" dirty="0"/>
                    </a:p>
                    <a:p>
                      <a:pPr lvl="0" algn="ctr">
                        <a:buNone/>
                      </a:pPr>
                      <a:r>
                        <a:rPr lang="en-US" u="sng" dirty="0"/>
                        <a:t>METHADONE </a:t>
                      </a:r>
                    </a:p>
                    <a:p>
                      <a:pPr lvl="0" algn="ctr">
                        <a:buNone/>
                      </a:pPr>
                      <a:endParaRPr lang="en-US" dirty="0"/>
                    </a:p>
                    <a:p>
                      <a:pPr lvl="0" algn="ctr">
                        <a:buNone/>
                      </a:pPr>
                      <a:r>
                        <a:rPr lang="en-US" sz="1100" dirty="0"/>
                        <a:t>Moderate-Severe </a:t>
                      </a:r>
                    </a:p>
                    <a:p>
                      <a:pPr lvl="0" algn="ctr">
                        <a:buNone/>
                      </a:pPr>
                      <a:r>
                        <a:rPr lang="en-US" sz="1100" dirty="0"/>
                        <a:t>(persisting)</a:t>
                      </a:r>
                    </a:p>
                  </a:txBody>
                  <a:tcPr/>
                </a:tc>
                <a:extLst>
                  <a:ext uri="{0D108BD9-81ED-4DB2-BD59-A6C34878D82A}">
                    <a16:rowId xmlns:a16="http://schemas.microsoft.com/office/drawing/2014/main" val="128464485"/>
                  </a:ext>
                </a:extLst>
              </a:tr>
              <a:tr h="815820">
                <a:tc>
                  <a:txBody>
                    <a:bodyPr/>
                    <a:lstStyle/>
                    <a:p>
                      <a:r>
                        <a:rPr lang="en-US" sz="1600" dirty="0"/>
                        <a:t>PO 1:1</a:t>
                      </a:r>
                    </a:p>
                    <a:p>
                      <a:pPr lvl="0">
                        <a:buNone/>
                      </a:pPr>
                      <a:r>
                        <a:rPr lang="en-US" sz="1600" dirty="0"/>
                        <a:t>IV 1:3</a:t>
                      </a:r>
                    </a:p>
                    <a:p>
                      <a:pPr lvl="0">
                        <a:buNone/>
                      </a:pPr>
                      <a:r>
                        <a:rPr lang="en-US" sz="1600" dirty="0"/>
                        <a:t>Duration: 3-5 </a:t>
                      </a:r>
                      <a:r>
                        <a:rPr lang="en-US" sz="1600" dirty="0" err="1"/>
                        <a:t>hrs</a:t>
                      </a:r>
                      <a:r>
                        <a:rPr lang="en-US" sz="1600" dirty="0"/>
                        <a:t> </a:t>
                      </a:r>
                    </a:p>
                  </a:txBody>
                  <a:tcPr/>
                </a:tc>
                <a:tc>
                  <a:txBody>
                    <a:bodyPr/>
                    <a:lstStyle/>
                    <a:p>
                      <a:r>
                        <a:rPr lang="en-US" sz="1600" dirty="0"/>
                        <a:t>IV 1:50-100</a:t>
                      </a:r>
                    </a:p>
                    <a:p>
                      <a:pPr lvl="0">
                        <a:buNone/>
                      </a:pPr>
                      <a:r>
                        <a:rPr lang="en-US" sz="1600" dirty="0"/>
                        <a:t>TD 1:2</a:t>
                      </a:r>
                    </a:p>
                    <a:p>
                      <a:pPr lvl="0">
                        <a:buNone/>
                      </a:pPr>
                      <a:r>
                        <a:rPr lang="en-US" sz="1600" dirty="0"/>
                        <a:t>Duration: 4-6IV 72hrs-TD</a:t>
                      </a:r>
                    </a:p>
                  </a:txBody>
                  <a:tcPr/>
                </a:tc>
                <a:tc>
                  <a:txBody>
                    <a:bodyPr/>
                    <a:lstStyle/>
                    <a:p>
                      <a:pPr lvl="0">
                        <a:buNone/>
                      </a:pPr>
                      <a:r>
                        <a:rPr lang="en-US" sz="1600" dirty="0"/>
                        <a:t>PO 1:4</a:t>
                      </a:r>
                    </a:p>
                    <a:p>
                      <a:pPr lvl="0">
                        <a:buNone/>
                      </a:pPr>
                      <a:r>
                        <a:rPr lang="en-US" sz="1600" dirty="0"/>
                        <a:t>IV 1:20</a:t>
                      </a:r>
                    </a:p>
                    <a:p>
                      <a:pPr lvl="0">
                        <a:buNone/>
                      </a:pPr>
                      <a:r>
                        <a:rPr lang="en-US" sz="1600" dirty="0"/>
                        <a:t>Duration: 3-6</a:t>
                      </a:r>
                    </a:p>
                  </a:txBody>
                  <a:tcPr/>
                </a:tc>
                <a:tc>
                  <a:txBody>
                    <a:bodyPr/>
                    <a:lstStyle/>
                    <a:p>
                      <a:r>
                        <a:rPr lang="en-US" sz="1600" dirty="0"/>
                        <a:t>PO 1:1.4</a:t>
                      </a:r>
                    </a:p>
                    <a:p>
                      <a:endParaRPr lang="en-US" sz="1600" dirty="0"/>
                    </a:p>
                    <a:p>
                      <a:r>
                        <a:rPr lang="en-US" sz="1600" dirty="0"/>
                        <a:t>Duration: 4-6</a:t>
                      </a:r>
                    </a:p>
                  </a:txBody>
                  <a:tcPr/>
                </a:tc>
                <a:tc>
                  <a:txBody>
                    <a:bodyPr/>
                    <a:lstStyle/>
                    <a:p>
                      <a:r>
                        <a:rPr lang="en-US" sz="1600" dirty="0"/>
                        <a:t>4:1&lt;90</a:t>
                      </a:r>
                    </a:p>
                    <a:p>
                      <a:r>
                        <a:rPr lang="en-US" sz="1600" dirty="0"/>
                        <a:t>8:1&lt;90-300</a:t>
                      </a:r>
                    </a:p>
                    <a:p>
                      <a:r>
                        <a:rPr lang="en-US" sz="1600" dirty="0"/>
                        <a:t>12:1 &gt;300</a:t>
                      </a:r>
                    </a:p>
                    <a:p>
                      <a:r>
                        <a:rPr lang="en-US" sz="1600" dirty="0"/>
                        <a:t>Duration: 4-12</a:t>
                      </a:r>
                    </a:p>
                  </a:txBody>
                  <a:tcPr/>
                </a:tc>
                <a:extLst>
                  <a:ext uri="{0D108BD9-81ED-4DB2-BD59-A6C34878D82A}">
                    <a16:rowId xmlns:a16="http://schemas.microsoft.com/office/drawing/2014/main" val="3108869923"/>
                  </a:ext>
                </a:extLst>
              </a:tr>
              <a:tr h="792055">
                <a:tc>
                  <a:txBody>
                    <a:bodyPr/>
                    <a:lstStyle/>
                    <a:p>
                      <a:pPr marL="0" lvl="0" indent="0" algn="l">
                        <a:lnSpc>
                          <a:spcPct val="100000"/>
                        </a:lnSpc>
                        <a:buNone/>
                      </a:pPr>
                      <a:r>
                        <a:rPr lang="en-US" sz="1600" b="0" i="0" u="none" strike="noStrike" baseline="0" noProof="0" dirty="0">
                          <a:solidFill>
                            <a:srgbClr val="000000"/>
                          </a:solidFill>
                          <a:latin typeface="Candara"/>
                        </a:rPr>
                        <a:t>-$$</a:t>
                      </a:r>
                    </a:p>
                    <a:p>
                      <a:pPr marL="0" lvl="0" indent="0" algn="l">
                        <a:lnSpc>
                          <a:spcPct val="100000"/>
                        </a:lnSpc>
                        <a:buNone/>
                      </a:pPr>
                      <a:r>
                        <a:rPr lang="en-US" sz="1600" b="0" i="0" u="none" strike="noStrike" baseline="0" noProof="0" dirty="0">
                          <a:solidFill>
                            <a:srgbClr val="000000"/>
                          </a:solidFill>
                          <a:latin typeface="Candara"/>
                        </a:rPr>
                        <a:t>IR (po, </a:t>
                      </a:r>
                      <a:r>
                        <a:rPr lang="en-US" sz="1600" b="0" i="0" u="none" strike="noStrike" baseline="0" noProof="0" dirty="0" err="1">
                          <a:solidFill>
                            <a:srgbClr val="000000"/>
                          </a:solidFill>
                          <a:latin typeface="Candara"/>
                        </a:rPr>
                        <a:t>liq</a:t>
                      </a:r>
                      <a:r>
                        <a:rPr lang="en-US" sz="1600" b="0" i="0" u="none" strike="noStrike" baseline="0" noProof="0" dirty="0">
                          <a:solidFill>
                            <a:srgbClr val="000000"/>
                          </a:solidFill>
                          <a:latin typeface="Candara"/>
                        </a:rPr>
                        <a:t>, supp) SR</a:t>
                      </a:r>
                    </a:p>
                  </a:txBody>
                  <a:tcPr/>
                </a:tc>
                <a:tc>
                  <a:txBody>
                    <a:bodyPr/>
                    <a:lstStyle/>
                    <a:p>
                      <a:r>
                        <a:rPr lang="en-US" sz="1600" dirty="0"/>
                        <a:t>$$$</a:t>
                      </a:r>
                    </a:p>
                    <a:p>
                      <a:pPr lvl="0">
                        <a:buNone/>
                      </a:pPr>
                      <a:r>
                        <a:rPr lang="en-US" sz="1600" dirty="0"/>
                        <a:t>PCA</a:t>
                      </a:r>
                    </a:p>
                    <a:p>
                      <a:pPr lvl="0">
                        <a:buNone/>
                      </a:pPr>
                      <a:r>
                        <a:rPr lang="en-US" sz="1600" dirty="0"/>
                        <a:t>Patch, Lozenge</a:t>
                      </a:r>
                    </a:p>
                  </a:txBody>
                  <a:tcPr/>
                </a:tc>
                <a:tc>
                  <a:txBody>
                    <a:bodyPr/>
                    <a:lstStyle/>
                    <a:p>
                      <a:r>
                        <a:rPr lang="en-US" sz="1600" dirty="0"/>
                        <a:t>$$$</a:t>
                      </a:r>
                    </a:p>
                    <a:p>
                      <a:pPr lvl="0">
                        <a:buNone/>
                      </a:pPr>
                      <a:r>
                        <a:rPr lang="en-US" sz="1600" dirty="0"/>
                        <a:t>PCA</a:t>
                      </a:r>
                    </a:p>
                    <a:p>
                      <a:pPr lvl="0">
                        <a:buNone/>
                      </a:pPr>
                      <a:r>
                        <a:rPr lang="en-US" sz="1600" dirty="0"/>
                        <a:t>IR, SR</a:t>
                      </a:r>
                    </a:p>
                    <a:p>
                      <a:pPr lvl="0">
                        <a:buNone/>
                      </a:pPr>
                      <a:r>
                        <a:rPr lang="en-US" sz="1600" dirty="0"/>
                        <a:t> </a:t>
                      </a:r>
                    </a:p>
                  </a:txBody>
                  <a:tcPr/>
                </a:tc>
                <a:tc>
                  <a:txBody>
                    <a:bodyPr/>
                    <a:lstStyle/>
                    <a:p>
                      <a:r>
                        <a:rPr lang="en-US" sz="1600" dirty="0"/>
                        <a:t>$$</a:t>
                      </a:r>
                    </a:p>
                    <a:p>
                      <a:pPr lvl="0">
                        <a:buNone/>
                      </a:pPr>
                      <a:r>
                        <a:rPr lang="en-US" sz="1600" dirty="0"/>
                        <a:t>SR-$$$</a:t>
                      </a:r>
                    </a:p>
                    <a:p>
                      <a:pPr lvl="0">
                        <a:buNone/>
                      </a:pPr>
                      <a:r>
                        <a:rPr lang="en-US" sz="1600" dirty="0"/>
                        <a:t>IR-tabs, liquid</a:t>
                      </a:r>
                    </a:p>
                  </a:txBody>
                  <a:tcPr/>
                </a:tc>
                <a:tc>
                  <a:txBody>
                    <a:bodyPr/>
                    <a:lstStyle/>
                    <a:p>
                      <a:r>
                        <a:rPr lang="en-US" sz="1600" dirty="0"/>
                        <a:t>$</a:t>
                      </a:r>
                    </a:p>
                    <a:p>
                      <a:pPr lvl="0">
                        <a:buNone/>
                      </a:pPr>
                      <a:endParaRPr lang="en-US" sz="1600" dirty="0"/>
                    </a:p>
                    <a:p>
                      <a:pPr lvl="0">
                        <a:buNone/>
                      </a:pPr>
                      <a:r>
                        <a:rPr lang="en-US" sz="1600" dirty="0"/>
                        <a:t>Tabs, Liquid</a:t>
                      </a:r>
                    </a:p>
                  </a:txBody>
                  <a:tcPr/>
                </a:tc>
                <a:extLst>
                  <a:ext uri="{0D108BD9-81ED-4DB2-BD59-A6C34878D82A}">
                    <a16:rowId xmlns:a16="http://schemas.microsoft.com/office/drawing/2014/main" val="4031291664"/>
                  </a:ext>
                </a:extLst>
              </a:tr>
              <a:tr h="673460">
                <a:tc>
                  <a:txBody>
                    <a:bodyPr/>
                    <a:lstStyle/>
                    <a:p>
                      <a:r>
                        <a:rPr lang="en-US" sz="1600" dirty="0"/>
                        <a:t>PO: 7.5-15mg Q4 </a:t>
                      </a:r>
                    </a:p>
                    <a:p>
                      <a:r>
                        <a:rPr lang="en-US" sz="1600" dirty="0"/>
                        <a:t>SR: 15-200mg  Q 8-12</a:t>
                      </a:r>
                    </a:p>
                    <a:p>
                      <a:r>
                        <a:rPr lang="en-US" sz="1600" dirty="0"/>
                        <a:t>IV: 2-4mg Q 4 prn</a:t>
                      </a:r>
                    </a:p>
                    <a:p>
                      <a:r>
                        <a:rPr lang="en-US" sz="1600" dirty="0"/>
                        <a:t>PCA: 0.5-3mg/</a:t>
                      </a:r>
                      <a:r>
                        <a:rPr lang="en-US" sz="1600" dirty="0" err="1"/>
                        <a:t>hr</a:t>
                      </a:r>
                      <a:endParaRPr lang="en-US" sz="1600" dirty="0"/>
                    </a:p>
                    <a:p>
                      <a:r>
                        <a:rPr lang="en-US" sz="1600" dirty="0"/>
                        <a:t>for BTP, 10% of the 24h infusion dose q1h prn</a:t>
                      </a:r>
                    </a:p>
                  </a:txBody>
                  <a:tcPr/>
                </a:tc>
                <a:tc>
                  <a:txBody>
                    <a:bodyPr/>
                    <a:lstStyle/>
                    <a:p>
                      <a:r>
                        <a:rPr lang="en-US" sz="1600" dirty="0"/>
                        <a:t>Starting dose: 12-25mcg/</a:t>
                      </a:r>
                      <a:r>
                        <a:rPr lang="en-US" sz="1600" dirty="0" err="1"/>
                        <a:t>hr</a:t>
                      </a:r>
                      <a:endParaRPr lang="en-US" sz="1600" dirty="0"/>
                    </a:p>
                    <a:p>
                      <a:r>
                        <a:rPr lang="en-US" sz="1600" dirty="0"/>
                        <a:t>PCA:240–480 mcg/24h</a:t>
                      </a:r>
                    </a:p>
                    <a:p>
                      <a:r>
                        <a:rPr lang="en-US" sz="1600" dirty="0"/>
                        <a:t>-for BTP, 10% of the 24h infusion dose q1h prn</a:t>
                      </a:r>
                    </a:p>
                  </a:txBody>
                  <a:tcPr/>
                </a:tc>
                <a:tc>
                  <a:txBody>
                    <a:bodyPr/>
                    <a:lstStyle/>
                    <a:p>
                      <a:r>
                        <a:rPr lang="en-US" sz="1400" dirty="0"/>
                        <a:t>-Oral: 1–4 mg Q 4 prn </a:t>
                      </a:r>
                    </a:p>
                    <a:p>
                      <a:r>
                        <a:rPr lang="en-US" sz="1400" dirty="0"/>
                        <a:t>- SC/IV injection: 0.3–0.7 mg Q 3-4 prn </a:t>
                      </a:r>
                    </a:p>
                    <a:p>
                      <a:r>
                        <a:rPr lang="en-US" sz="1400" dirty="0"/>
                        <a:t>-SC/IV PCA: 0.1–0.2 mg/h.</a:t>
                      </a:r>
                    </a:p>
                  </a:txBody>
                  <a:tcPr/>
                </a:tc>
                <a:tc>
                  <a:txBody>
                    <a:bodyPr/>
                    <a:lstStyle/>
                    <a:p>
                      <a:r>
                        <a:rPr lang="en-US" dirty="0"/>
                        <a:t>2.5-5mg PO Q 4 prn</a:t>
                      </a:r>
                    </a:p>
                    <a:p>
                      <a:endParaRPr lang="en-US" dirty="0"/>
                    </a:p>
                    <a:p>
                      <a:r>
                        <a:rPr lang="en-US" dirty="0"/>
                        <a:t>SR: 10 -80mg </a:t>
                      </a:r>
                    </a:p>
                  </a:txBody>
                  <a:tcPr/>
                </a:tc>
                <a:tc>
                  <a:txBody>
                    <a:bodyPr/>
                    <a:lstStyle/>
                    <a:p>
                      <a:r>
                        <a:rPr lang="en-US" dirty="0"/>
                        <a:t>&gt;400 OME</a:t>
                      </a:r>
                    </a:p>
                    <a:p>
                      <a:r>
                        <a:rPr lang="en-US" dirty="0"/>
                        <a:t>2.5 mg (1–2 mg in older persons) PO q8h.</a:t>
                      </a:r>
                    </a:p>
                  </a:txBody>
                  <a:tcPr/>
                </a:tc>
                <a:extLst>
                  <a:ext uri="{0D108BD9-81ED-4DB2-BD59-A6C34878D82A}">
                    <a16:rowId xmlns:a16="http://schemas.microsoft.com/office/drawing/2014/main" val="3013764123"/>
                  </a:ext>
                </a:extLst>
              </a:tr>
              <a:tr h="824202">
                <a:tc>
                  <a:txBody>
                    <a:bodyPr/>
                    <a:lstStyle/>
                    <a:p>
                      <a:pPr lvl="0">
                        <a:buNone/>
                      </a:pPr>
                      <a:r>
                        <a:rPr lang="en-US" sz="1400" dirty="0">
                          <a:solidFill>
                            <a:srgbClr val="FF0000"/>
                          </a:solidFill>
                        </a:rPr>
                        <a:t>Renal Failure/Liver failure</a:t>
                      </a:r>
                    </a:p>
                    <a:p>
                      <a:pPr lvl="0">
                        <a:buNone/>
                      </a:pPr>
                      <a:endParaRPr lang="en-US" sz="1400" dirty="0">
                        <a:solidFill>
                          <a:srgbClr val="FF0000"/>
                        </a:solidFill>
                      </a:endParaRPr>
                    </a:p>
                  </a:txBody>
                  <a:tcPr/>
                </a:tc>
                <a:tc>
                  <a:txBody>
                    <a:bodyPr/>
                    <a:lstStyle/>
                    <a:p>
                      <a:r>
                        <a:rPr lang="en-US" sz="1400" dirty="0">
                          <a:solidFill>
                            <a:srgbClr val="FF0000"/>
                          </a:solidFill>
                        </a:rPr>
                        <a:t>Liver Failure</a:t>
                      </a:r>
                    </a:p>
                    <a:p>
                      <a:pPr lvl="0">
                        <a:buNone/>
                      </a:pPr>
                      <a:r>
                        <a:rPr lang="en-US" sz="1400" dirty="0">
                          <a:solidFill>
                            <a:srgbClr val="FF0000"/>
                          </a:solidFill>
                        </a:rPr>
                        <a:t>Low BMI-&lt;17/18</a:t>
                      </a:r>
                    </a:p>
                    <a:p>
                      <a:pPr lvl="0">
                        <a:buNone/>
                      </a:pPr>
                      <a:r>
                        <a:rPr lang="en-US" sz="1400" dirty="0">
                          <a:solidFill>
                            <a:srgbClr val="FF0000"/>
                          </a:solidFill>
                        </a:rPr>
                        <a:t>Short term use</a:t>
                      </a:r>
                    </a:p>
                    <a:p>
                      <a:pPr lvl="0">
                        <a:buNone/>
                      </a:pPr>
                      <a:r>
                        <a:rPr lang="en-US" sz="1400" dirty="0">
                          <a:solidFill>
                            <a:srgbClr val="FF0000"/>
                          </a:solidFill>
                        </a:rPr>
                        <a:t>Head Injury</a:t>
                      </a:r>
                    </a:p>
                  </a:txBody>
                  <a:tcPr/>
                </a:tc>
                <a:tc>
                  <a:txBody>
                    <a:bodyPr/>
                    <a:lstStyle/>
                    <a:p>
                      <a:r>
                        <a:rPr lang="en-US" sz="1600" dirty="0">
                          <a:solidFill>
                            <a:srgbClr val="FF0000"/>
                          </a:solidFill>
                        </a:rPr>
                        <a:t>Short term use</a:t>
                      </a:r>
                    </a:p>
                    <a:p>
                      <a:r>
                        <a:rPr lang="en-US" sz="1600" dirty="0">
                          <a:solidFill>
                            <a:srgbClr val="FF0000"/>
                          </a:solidFill>
                        </a:rPr>
                        <a:t>Head Injury</a:t>
                      </a:r>
                    </a:p>
                    <a:p>
                      <a:r>
                        <a:rPr lang="en-US" sz="1600" dirty="0">
                          <a:solidFill>
                            <a:srgbClr val="FF0000"/>
                          </a:solidFill>
                        </a:rPr>
                        <a:t>Renal failure GFR &lt;10</a:t>
                      </a:r>
                    </a:p>
                    <a:p>
                      <a:endParaRPr lang="en-US" sz="1600" dirty="0"/>
                    </a:p>
                  </a:txBody>
                  <a:tcPr/>
                </a:tc>
                <a:tc>
                  <a:txBody>
                    <a:bodyPr/>
                    <a:lstStyle/>
                    <a:p>
                      <a:r>
                        <a:rPr lang="en-US" sz="1100" dirty="0">
                          <a:solidFill>
                            <a:srgbClr val="FF0000"/>
                          </a:solidFill>
                        </a:rPr>
                        <a:t>Renal Failure/Liver failure</a:t>
                      </a:r>
                    </a:p>
                    <a:p>
                      <a:endParaRPr lang="en-US" dirty="0"/>
                    </a:p>
                  </a:txBody>
                  <a:tcPr/>
                </a:tc>
                <a:tc>
                  <a:txBody>
                    <a:bodyPr/>
                    <a:lstStyle/>
                    <a:p>
                      <a:r>
                        <a:rPr lang="en-US" dirty="0">
                          <a:solidFill>
                            <a:srgbClr val="FF0000"/>
                          </a:solidFill>
                        </a:rPr>
                        <a:t>Short term use</a:t>
                      </a:r>
                    </a:p>
                    <a:p>
                      <a:r>
                        <a:rPr lang="en-US" dirty="0">
                          <a:solidFill>
                            <a:srgbClr val="FF0000"/>
                          </a:solidFill>
                        </a:rPr>
                        <a:t>Head Injury</a:t>
                      </a:r>
                    </a:p>
                    <a:p>
                      <a:r>
                        <a:rPr lang="en-US" dirty="0">
                          <a:solidFill>
                            <a:srgbClr val="FF0000"/>
                          </a:solidFill>
                        </a:rPr>
                        <a:t>Prolonged QT</a:t>
                      </a:r>
                    </a:p>
                    <a:p>
                      <a:r>
                        <a:rPr lang="en-US" dirty="0">
                          <a:solidFill>
                            <a:srgbClr val="FF0000"/>
                          </a:solidFill>
                        </a:rPr>
                        <a:t>Liver Impairment</a:t>
                      </a:r>
                    </a:p>
                  </a:txBody>
                  <a:tcPr/>
                </a:tc>
                <a:extLst>
                  <a:ext uri="{0D108BD9-81ED-4DB2-BD59-A6C34878D82A}">
                    <a16:rowId xmlns:a16="http://schemas.microsoft.com/office/drawing/2014/main" val="3836586900"/>
                  </a:ext>
                </a:extLst>
              </a:tr>
              <a:tr h="673460">
                <a:tc>
                  <a:txBody>
                    <a:bodyPr/>
                    <a:lstStyle/>
                    <a:p>
                      <a:pPr lvl="0">
                        <a:buNone/>
                      </a:pPr>
                      <a:r>
                        <a:rPr lang="en-US" sz="1600" dirty="0"/>
                        <a:t>n/V/c, rash, flushing , hives</a:t>
                      </a:r>
                    </a:p>
                    <a:p>
                      <a:pPr lvl="0">
                        <a:buNone/>
                      </a:pPr>
                      <a:r>
                        <a:rPr lang="en-US" sz="1600" dirty="0"/>
                        <a:t>Hallucination </a:t>
                      </a:r>
                    </a:p>
                  </a:txBody>
                  <a:tcPr/>
                </a:tc>
                <a:tc>
                  <a:txBody>
                    <a:bodyPr/>
                    <a:lstStyle/>
                    <a:p>
                      <a:pPr lvl="0">
                        <a:buNone/>
                      </a:pPr>
                      <a:r>
                        <a:rPr lang="en-US" sz="1600" dirty="0"/>
                        <a:t>n/v/c, dry mouth, biliary spasms, taste, diaphoresis</a:t>
                      </a:r>
                    </a:p>
                  </a:txBody>
                  <a:tcPr/>
                </a:tc>
                <a:tc>
                  <a:txBody>
                    <a:bodyPr/>
                    <a:lstStyle/>
                    <a:p>
                      <a:pPr lvl="0">
                        <a:buNone/>
                      </a:pPr>
                      <a:r>
                        <a:rPr lang="en-US" sz="1600" dirty="0"/>
                        <a:t>n/V/c, rash, flushing , hives</a:t>
                      </a:r>
                    </a:p>
                    <a:p>
                      <a:pPr lvl="0">
                        <a:buNone/>
                      </a:pPr>
                      <a:r>
                        <a:rPr lang="en-US" sz="1600" dirty="0"/>
                        <a:t>Hallucinations, dry mouth, biliary spasms, taste, </a:t>
                      </a:r>
                    </a:p>
                    <a:p>
                      <a:pPr lvl="0">
                        <a:buNone/>
                      </a:pPr>
                      <a:endParaRPr lang="en-US" sz="1600" dirty="0"/>
                    </a:p>
                  </a:txBody>
                  <a:tcPr/>
                </a:tc>
                <a:tc>
                  <a:txBody>
                    <a:bodyPr/>
                    <a:lstStyle/>
                    <a:p>
                      <a:pPr lvl="0">
                        <a:buNone/>
                      </a:pPr>
                      <a:r>
                        <a:rPr lang="en-US" sz="1600" dirty="0"/>
                        <a:t>n/v/c, dry mouth</a:t>
                      </a:r>
                    </a:p>
                  </a:txBody>
                  <a:tcPr/>
                </a:tc>
                <a:tc>
                  <a:txBody>
                    <a:bodyPr/>
                    <a:lstStyle/>
                    <a:p>
                      <a:pPr lvl="0">
                        <a:buNone/>
                      </a:pPr>
                      <a:r>
                        <a:rPr lang="en-US" sz="1600" dirty="0"/>
                        <a:t>Depersonalization, HTN, agitation, </a:t>
                      </a:r>
                      <a:r>
                        <a:rPr lang="en-US" sz="1600" dirty="0" err="1"/>
                        <a:t>msk</a:t>
                      </a:r>
                      <a:r>
                        <a:rPr lang="en-US" sz="1600" dirty="0"/>
                        <a:t> weakness</a:t>
                      </a:r>
                    </a:p>
                  </a:txBody>
                  <a:tcPr/>
                </a:tc>
                <a:extLst>
                  <a:ext uri="{0D108BD9-81ED-4DB2-BD59-A6C34878D82A}">
                    <a16:rowId xmlns:a16="http://schemas.microsoft.com/office/drawing/2014/main" val="1171030379"/>
                  </a:ext>
                </a:extLst>
              </a:tr>
            </a:tbl>
          </a:graphicData>
        </a:graphic>
      </p:graphicFrame>
    </p:spTree>
    <p:extLst>
      <p:ext uri="{BB962C8B-B14F-4D97-AF65-F5344CB8AC3E}">
        <p14:creationId xmlns:p14="http://schemas.microsoft.com/office/powerpoint/2010/main" val="2520691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49773-B221-1F22-4F33-E2F1746F69D2}"/>
              </a:ext>
            </a:extLst>
          </p:cNvPr>
          <p:cNvSpPr>
            <a:spLocks noGrp="1"/>
          </p:cNvSpPr>
          <p:nvPr>
            <p:ph type="title"/>
          </p:nvPr>
        </p:nvSpPr>
        <p:spPr/>
        <p:txBody>
          <a:bodyPr/>
          <a:lstStyle/>
          <a:p>
            <a:pPr algn="ctr"/>
            <a:r>
              <a:rPr lang="en-US" dirty="0"/>
              <a:t>Adjuvants </a:t>
            </a:r>
          </a:p>
        </p:txBody>
      </p:sp>
      <p:sp>
        <p:nvSpPr>
          <p:cNvPr id="4" name="Content Placeholder 3">
            <a:extLst>
              <a:ext uri="{FF2B5EF4-FFF2-40B4-BE49-F238E27FC236}">
                <a16:creationId xmlns:a16="http://schemas.microsoft.com/office/drawing/2014/main" id="{FB294AE8-0038-FA56-C410-008133D71C12}"/>
              </a:ext>
            </a:extLst>
          </p:cNvPr>
          <p:cNvSpPr>
            <a:spLocks noGrp="1"/>
          </p:cNvSpPr>
          <p:nvPr>
            <p:ph idx="1"/>
          </p:nvPr>
        </p:nvSpPr>
        <p:spPr>
          <a:ln>
            <a:solidFill>
              <a:schemeClr val="tx1"/>
            </a:solidFill>
          </a:ln>
        </p:spPr>
        <p:txBody>
          <a:bodyPr/>
          <a:lstStyle/>
          <a:p>
            <a:pPr marL="0" indent="0" algn="ctr">
              <a:buNone/>
            </a:pPr>
            <a:r>
              <a:rPr lang="en-US" b="1" u="sng" dirty="0"/>
              <a:t>Analgesics</a:t>
            </a:r>
          </a:p>
          <a:p>
            <a:pPr marL="0" indent="0">
              <a:buNone/>
            </a:pPr>
            <a:r>
              <a:rPr lang="en-US" dirty="0"/>
              <a:t>-</a:t>
            </a:r>
            <a:r>
              <a:rPr lang="en-US" b="1" dirty="0"/>
              <a:t>Acetaminophen</a:t>
            </a:r>
          </a:p>
          <a:p>
            <a:pPr marL="0" indent="0">
              <a:buNone/>
            </a:pPr>
            <a:r>
              <a:rPr lang="en-US" dirty="0"/>
              <a:t>650mg-1000mg</a:t>
            </a:r>
          </a:p>
          <a:p>
            <a:pPr marL="0" indent="0">
              <a:buNone/>
            </a:pPr>
            <a:r>
              <a:rPr lang="en-US" dirty="0"/>
              <a:t> PO Q 6-8 scheduled</a:t>
            </a:r>
          </a:p>
          <a:p>
            <a:pPr marL="0" indent="0">
              <a:buNone/>
            </a:pPr>
            <a:r>
              <a:rPr lang="en-US" dirty="0">
                <a:solidFill>
                  <a:srgbClr val="FF0000"/>
                </a:solidFill>
              </a:rPr>
              <a:t>Watch liver and prn usage</a:t>
            </a:r>
          </a:p>
          <a:p>
            <a:pPr marL="0" indent="0">
              <a:buNone/>
            </a:pPr>
            <a:endParaRPr lang="en-US" dirty="0"/>
          </a:p>
          <a:p>
            <a:pPr marL="0" indent="0">
              <a:buNone/>
            </a:pPr>
            <a:r>
              <a:rPr lang="en-US" dirty="0"/>
              <a:t>-</a:t>
            </a:r>
            <a:r>
              <a:rPr lang="en-US" b="1" dirty="0"/>
              <a:t>NSAIDS </a:t>
            </a:r>
          </a:p>
          <a:p>
            <a:pPr marL="0" indent="0">
              <a:buNone/>
            </a:pPr>
            <a:r>
              <a:rPr lang="en-US" b="1" dirty="0"/>
              <a:t>Ibuprofen, Celebrex</a:t>
            </a:r>
            <a:r>
              <a:rPr lang="en-US" b="1"/>
              <a:t>, Toradol IV&gt;PO</a:t>
            </a:r>
            <a:endParaRPr lang="en-US" b="1" dirty="0"/>
          </a:p>
          <a:p>
            <a:pPr marL="0" indent="0">
              <a:buNone/>
            </a:pPr>
            <a:r>
              <a:rPr lang="en-US" dirty="0"/>
              <a:t>400-800mg PO Q 8 </a:t>
            </a:r>
          </a:p>
          <a:p>
            <a:pPr marL="0" indent="0">
              <a:buNone/>
            </a:pPr>
            <a:r>
              <a:rPr lang="en-US" dirty="0">
                <a:solidFill>
                  <a:srgbClr val="FF0000"/>
                </a:solidFill>
              </a:rPr>
              <a:t>Watch renal </a:t>
            </a:r>
            <a:r>
              <a:rPr lang="en-US" dirty="0" err="1">
                <a:solidFill>
                  <a:srgbClr val="FF0000"/>
                </a:solidFill>
              </a:rPr>
              <a:t>fxn</a:t>
            </a:r>
            <a:r>
              <a:rPr lang="en-US" dirty="0">
                <a:solidFill>
                  <a:srgbClr val="FF0000"/>
                </a:solidFill>
              </a:rPr>
              <a:t>  and prn usage, GI issues</a:t>
            </a:r>
          </a:p>
          <a:p>
            <a:pPr marL="0" indent="0">
              <a:buNone/>
            </a:pPr>
            <a:endParaRPr lang="en-US" dirty="0"/>
          </a:p>
          <a:p>
            <a:pPr marL="0" indent="0">
              <a:buNone/>
            </a:pPr>
            <a:endParaRPr lang="en-US" dirty="0"/>
          </a:p>
        </p:txBody>
      </p:sp>
      <p:sp>
        <p:nvSpPr>
          <p:cNvPr id="5" name="Text Placeholder 4">
            <a:extLst>
              <a:ext uri="{FF2B5EF4-FFF2-40B4-BE49-F238E27FC236}">
                <a16:creationId xmlns:a16="http://schemas.microsoft.com/office/drawing/2014/main" id="{8E570D9E-BC89-5524-9E08-8C5B157949B2}"/>
              </a:ext>
            </a:extLst>
          </p:cNvPr>
          <p:cNvSpPr>
            <a:spLocks noGrp="1"/>
          </p:cNvSpPr>
          <p:nvPr>
            <p:ph type="body" sz="quarter" idx="12"/>
          </p:nvPr>
        </p:nvSpPr>
        <p:spPr>
          <a:ln>
            <a:solidFill>
              <a:schemeClr val="tx1"/>
            </a:solidFill>
          </a:ln>
        </p:spPr>
        <p:txBody>
          <a:bodyPr/>
          <a:lstStyle/>
          <a:p>
            <a:pPr marL="0" indent="0" algn="ctr">
              <a:buNone/>
            </a:pPr>
            <a:r>
              <a:rPr lang="en-US" b="1" u="sng" dirty="0"/>
              <a:t>SSRI/SNRI</a:t>
            </a:r>
          </a:p>
          <a:p>
            <a:pPr marL="0" indent="0">
              <a:buNone/>
            </a:pPr>
            <a:r>
              <a:rPr lang="en-US" b="1" dirty="0"/>
              <a:t>Venlafaxine(Effexor)</a:t>
            </a:r>
          </a:p>
          <a:p>
            <a:pPr marL="0" indent="0">
              <a:buNone/>
            </a:pPr>
            <a:r>
              <a:rPr lang="en-US" dirty="0"/>
              <a:t>37.7-150mg QAM</a:t>
            </a:r>
          </a:p>
          <a:p>
            <a:pPr marL="0" indent="0">
              <a:buNone/>
            </a:pPr>
            <a:r>
              <a:rPr lang="en-US" b="1" dirty="0"/>
              <a:t>-</a:t>
            </a:r>
            <a:r>
              <a:rPr lang="en-US" dirty="0"/>
              <a:t>hot flashes, sweating</a:t>
            </a:r>
          </a:p>
          <a:p>
            <a:pPr marL="0" indent="0">
              <a:buNone/>
            </a:pPr>
            <a:r>
              <a:rPr lang="en-US" b="1" dirty="0"/>
              <a:t>Duloxetine (Cymbalta) </a:t>
            </a:r>
          </a:p>
          <a:p>
            <a:pPr marL="0" indent="0">
              <a:buNone/>
            </a:pPr>
            <a:r>
              <a:rPr lang="en-US" dirty="0"/>
              <a:t>30mg -120mg QPM</a:t>
            </a:r>
          </a:p>
          <a:p>
            <a:pPr marL="0" indent="0">
              <a:buNone/>
            </a:pPr>
            <a:r>
              <a:rPr lang="en-US" b="1" dirty="0"/>
              <a:t>-</a:t>
            </a:r>
            <a:r>
              <a:rPr lang="en-US" dirty="0"/>
              <a:t>causes sweating</a:t>
            </a:r>
          </a:p>
          <a:p>
            <a:pPr marL="0" indent="0">
              <a:buNone/>
            </a:pPr>
            <a:r>
              <a:rPr lang="en-US" dirty="0"/>
              <a:t>SE: HTN, insomnia, drowsiness, dizziness, constipation, dry mouth</a:t>
            </a:r>
          </a:p>
          <a:p>
            <a:pPr marL="0" indent="0">
              <a:buNone/>
            </a:pPr>
            <a:r>
              <a:rPr lang="en-US" b="1" dirty="0"/>
              <a:t>SSRI: Paxil, Prozac</a:t>
            </a:r>
          </a:p>
          <a:p>
            <a:pPr marL="0" indent="0">
              <a:buNone/>
            </a:pPr>
            <a:r>
              <a:rPr lang="en-US" dirty="0"/>
              <a:t>boost effect of TCA</a:t>
            </a:r>
          </a:p>
          <a:p>
            <a:pPr marL="0" indent="0">
              <a:buNone/>
            </a:pPr>
            <a:endParaRPr lang="en-US" b="1" u="sng" dirty="0"/>
          </a:p>
        </p:txBody>
      </p:sp>
      <p:sp>
        <p:nvSpPr>
          <p:cNvPr id="6" name="Text Placeholder 5">
            <a:extLst>
              <a:ext uri="{FF2B5EF4-FFF2-40B4-BE49-F238E27FC236}">
                <a16:creationId xmlns:a16="http://schemas.microsoft.com/office/drawing/2014/main" id="{0E700D69-44BB-541D-05A5-66E5EBFB53C5}"/>
              </a:ext>
            </a:extLst>
          </p:cNvPr>
          <p:cNvSpPr>
            <a:spLocks noGrp="1"/>
          </p:cNvSpPr>
          <p:nvPr>
            <p:ph type="body" sz="quarter" idx="13"/>
          </p:nvPr>
        </p:nvSpPr>
        <p:spPr>
          <a:ln>
            <a:solidFill>
              <a:schemeClr val="tx1"/>
            </a:solidFill>
          </a:ln>
        </p:spPr>
        <p:txBody>
          <a:bodyPr/>
          <a:lstStyle/>
          <a:p>
            <a:pPr marL="0" indent="0" algn="ctr">
              <a:buNone/>
            </a:pPr>
            <a:r>
              <a:rPr lang="en-US" b="1" u="sng" dirty="0"/>
              <a:t>Tricyclic Antidepressants</a:t>
            </a:r>
          </a:p>
          <a:p>
            <a:pPr marL="0" indent="0">
              <a:buNone/>
            </a:pPr>
            <a:r>
              <a:rPr lang="en-US" dirty="0"/>
              <a:t>-</a:t>
            </a:r>
            <a:r>
              <a:rPr lang="en-US" b="1" dirty="0"/>
              <a:t>Amitriptyline</a:t>
            </a:r>
            <a:r>
              <a:rPr lang="en-US" dirty="0"/>
              <a:t> (Elavil)</a:t>
            </a:r>
          </a:p>
          <a:p>
            <a:pPr marL="0" indent="0">
              <a:buNone/>
            </a:pPr>
            <a:r>
              <a:rPr lang="en-US" dirty="0"/>
              <a:t>10-150mg PO QHS</a:t>
            </a:r>
          </a:p>
          <a:p>
            <a:pPr marL="0" indent="0">
              <a:buNone/>
            </a:pPr>
            <a:r>
              <a:rPr lang="en-US" dirty="0"/>
              <a:t>-</a:t>
            </a:r>
            <a:r>
              <a:rPr lang="en-US" b="1" dirty="0"/>
              <a:t>Nortriptyline</a:t>
            </a:r>
            <a:r>
              <a:rPr lang="en-US" dirty="0"/>
              <a:t> (Pamelor)</a:t>
            </a:r>
          </a:p>
          <a:p>
            <a:pPr marL="0" indent="0">
              <a:buNone/>
            </a:pPr>
            <a:r>
              <a:rPr lang="en-US" dirty="0"/>
              <a:t>10-150mg QHS</a:t>
            </a:r>
          </a:p>
          <a:p>
            <a:pPr marL="0" indent="0">
              <a:buNone/>
            </a:pPr>
            <a:endParaRPr lang="en-US" dirty="0"/>
          </a:p>
          <a:p>
            <a:pPr marL="0" indent="0">
              <a:buNone/>
            </a:pPr>
            <a:r>
              <a:rPr lang="en-US" dirty="0"/>
              <a:t>SE: blurred vision, dry mouth, SLEEP, WEIGHT GAIN, constipation, hypotension </a:t>
            </a:r>
          </a:p>
          <a:p>
            <a:pPr marL="0" indent="0">
              <a:buNone/>
            </a:pPr>
            <a:r>
              <a:rPr lang="en-US" dirty="0">
                <a:solidFill>
                  <a:srgbClr val="FF0000"/>
                </a:solidFill>
              </a:rPr>
              <a:t>LOW &amp; SLOW</a:t>
            </a:r>
          </a:p>
          <a:p>
            <a:pPr marL="0" indent="0">
              <a:buNone/>
            </a:pPr>
            <a:r>
              <a:rPr lang="en-US" dirty="0">
                <a:solidFill>
                  <a:srgbClr val="FF0000"/>
                </a:solidFill>
              </a:rPr>
              <a:t>Drug Interactions</a:t>
            </a:r>
          </a:p>
        </p:txBody>
      </p:sp>
      <p:sp>
        <p:nvSpPr>
          <p:cNvPr id="7" name="Text Placeholder 6">
            <a:extLst>
              <a:ext uri="{FF2B5EF4-FFF2-40B4-BE49-F238E27FC236}">
                <a16:creationId xmlns:a16="http://schemas.microsoft.com/office/drawing/2014/main" id="{EEB02655-8D6C-5F6B-FE81-F554F7F707F8}"/>
              </a:ext>
            </a:extLst>
          </p:cNvPr>
          <p:cNvSpPr>
            <a:spLocks noGrp="1"/>
          </p:cNvSpPr>
          <p:nvPr>
            <p:ph type="body" sz="quarter" idx="14"/>
          </p:nvPr>
        </p:nvSpPr>
        <p:spPr>
          <a:ln>
            <a:solidFill>
              <a:schemeClr val="tx1"/>
            </a:solidFill>
          </a:ln>
        </p:spPr>
        <p:txBody>
          <a:bodyPr/>
          <a:lstStyle/>
          <a:p>
            <a:pPr marL="0" indent="0" algn="ctr">
              <a:buNone/>
            </a:pPr>
            <a:r>
              <a:rPr lang="en-US" b="1" u="sng" dirty="0"/>
              <a:t>Anticonvulsants </a:t>
            </a:r>
          </a:p>
          <a:p>
            <a:pPr marL="0" indent="0">
              <a:buNone/>
            </a:pPr>
            <a:r>
              <a:rPr lang="en-US" b="1" dirty="0"/>
              <a:t>-Gabapentin</a:t>
            </a:r>
          </a:p>
          <a:p>
            <a:pPr marL="0" indent="0">
              <a:buNone/>
            </a:pPr>
            <a:r>
              <a:rPr lang="en-US" dirty="0"/>
              <a:t>100-1800mg/day</a:t>
            </a:r>
          </a:p>
          <a:p>
            <a:pPr marL="0" indent="0">
              <a:buNone/>
            </a:pPr>
            <a:endParaRPr lang="en-US" dirty="0"/>
          </a:p>
          <a:p>
            <a:pPr marL="0" indent="0">
              <a:buNone/>
            </a:pPr>
            <a:r>
              <a:rPr lang="en-US" dirty="0"/>
              <a:t>-</a:t>
            </a:r>
            <a:r>
              <a:rPr lang="en-US" b="1" dirty="0"/>
              <a:t>Carbamazepine</a:t>
            </a:r>
          </a:p>
          <a:p>
            <a:pPr marL="0" indent="0">
              <a:buNone/>
            </a:pPr>
            <a:r>
              <a:rPr lang="en-US" dirty="0"/>
              <a:t>200-400mg/day</a:t>
            </a:r>
          </a:p>
          <a:p>
            <a:pPr marL="0" indent="0">
              <a:buNone/>
            </a:pPr>
            <a:r>
              <a:rPr lang="en-US" dirty="0"/>
              <a:t>*Nerve pain r/t chemo</a:t>
            </a:r>
          </a:p>
          <a:p>
            <a:pPr marL="0" indent="0">
              <a:buNone/>
            </a:pPr>
            <a:r>
              <a:rPr lang="en-US" dirty="0"/>
              <a:t> </a:t>
            </a:r>
          </a:p>
          <a:p>
            <a:pPr marL="0" indent="0">
              <a:buNone/>
            </a:pPr>
            <a:endParaRPr lang="en-US" dirty="0"/>
          </a:p>
          <a:p>
            <a:pPr marL="0" indent="0">
              <a:buNone/>
            </a:pPr>
            <a:r>
              <a:rPr lang="en-US" dirty="0"/>
              <a:t>SE: abuse, somnolence, thrombocytopenia,  </a:t>
            </a:r>
          </a:p>
          <a:p>
            <a:pPr marL="0" indent="0">
              <a:buNone/>
            </a:pPr>
            <a:endParaRPr lang="en-US" dirty="0"/>
          </a:p>
          <a:p>
            <a:pPr marL="0" indent="0">
              <a:buNone/>
            </a:pPr>
            <a:endParaRPr lang="en-US" dirty="0"/>
          </a:p>
        </p:txBody>
      </p:sp>
      <p:sp>
        <p:nvSpPr>
          <p:cNvPr id="8" name="Text Placeholder 7">
            <a:extLst>
              <a:ext uri="{FF2B5EF4-FFF2-40B4-BE49-F238E27FC236}">
                <a16:creationId xmlns:a16="http://schemas.microsoft.com/office/drawing/2014/main" id="{9150B365-B7FD-53CE-72C4-20C7154B5A7D}"/>
              </a:ext>
            </a:extLst>
          </p:cNvPr>
          <p:cNvSpPr>
            <a:spLocks noGrp="1"/>
          </p:cNvSpPr>
          <p:nvPr>
            <p:ph type="body" sz="quarter" idx="15"/>
          </p:nvPr>
        </p:nvSpPr>
        <p:spPr>
          <a:ln>
            <a:solidFill>
              <a:schemeClr val="tx1"/>
            </a:solidFill>
          </a:ln>
        </p:spPr>
        <p:txBody>
          <a:bodyPr/>
          <a:lstStyle/>
          <a:p>
            <a:pPr marL="0" indent="0" algn="ctr">
              <a:buNone/>
            </a:pPr>
            <a:r>
              <a:rPr lang="en-US" b="1" u="sng" dirty="0"/>
              <a:t>Others</a:t>
            </a:r>
          </a:p>
          <a:p>
            <a:pPr marL="0" indent="0">
              <a:buNone/>
            </a:pPr>
            <a:r>
              <a:rPr lang="en-US" b="1" dirty="0" err="1"/>
              <a:t>Msk</a:t>
            </a:r>
            <a:r>
              <a:rPr lang="en-US" b="1" dirty="0"/>
              <a:t> Relaxers</a:t>
            </a:r>
          </a:p>
          <a:p>
            <a:pPr marL="0" indent="0">
              <a:buNone/>
            </a:pPr>
            <a:r>
              <a:rPr lang="en-US" b="1" dirty="0"/>
              <a:t>-Zyprexa*** </a:t>
            </a:r>
          </a:p>
          <a:p>
            <a:pPr marL="0" indent="0">
              <a:buNone/>
            </a:pPr>
            <a:r>
              <a:rPr lang="en-US" b="1" dirty="0"/>
              <a:t>-Psychotherapy</a:t>
            </a:r>
          </a:p>
          <a:p>
            <a:pPr marL="0" indent="0">
              <a:buNone/>
            </a:pPr>
            <a:r>
              <a:rPr lang="en-US" b="1" dirty="0"/>
              <a:t>-Medical Marijuana</a:t>
            </a:r>
          </a:p>
          <a:p>
            <a:pPr marL="0" indent="0">
              <a:buNone/>
            </a:pPr>
            <a:r>
              <a:rPr lang="en-US" b="1" dirty="0"/>
              <a:t>-PT/OT</a:t>
            </a:r>
          </a:p>
          <a:p>
            <a:pPr marL="0" indent="0">
              <a:buNone/>
            </a:pPr>
            <a:r>
              <a:rPr lang="en-US" b="1" dirty="0"/>
              <a:t>-Acupuncture</a:t>
            </a:r>
          </a:p>
          <a:p>
            <a:pPr marL="0" indent="0">
              <a:buNone/>
            </a:pPr>
            <a:r>
              <a:rPr lang="en-US" b="1" dirty="0"/>
              <a:t>-Complementary Medicine</a:t>
            </a:r>
          </a:p>
          <a:p>
            <a:pPr marL="0" indent="0">
              <a:buNone/>
            </a:pPr>
            <a:r>
              <a:rPr lang="en-US" b="1" dirty="0"/>
              <a:t>-Lidocaine, Capsaicin</a:t>
            </a:r>
          </a:p>
          <a:p>
            <a:pPr marL="0" indent="0">
              <a:buNone/>
            </a:pPr>
            <a:r>
              <a:rPr lang="en-US" b="1" dirty="0"/>
              <a:t>-Nerve Blocks</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p:txBody>
      </p:sp>
      <p:sp>
        <p:nvSpPr>
          <p:cNvPr id="10" name="Slide Number Placeholder 9">
            <a:extLst>
              <a:ext uri="{FF2B5EF4-FFF2-40B4-BE49-F238E27FC236}">
                <a16:creationId xmlns:a16="http://schemas.microsoft.com/office/drawing/2014/main" id="{6132560F-52CA-6DCF-5908-318CDD80AAF9}"/>
              </a:ext>
            </a:extLst>
          </p:cNvPr>
          <p:cNvSpPr>
            <a:spLocks noGrp="1"/>
          </p:cNvSpPr>
          <p:nvPr>
            <p:ph type="sldNum" sz="quarter" idx="33"/>
          </p:nvPr>
        </p:nvSpPr>
        <p:spPr/>
        <p:txBody>
          <a:bodyPr/>
          <a:lstStyle/>
          <a:p>
            <a:fld id="{19B51A1E-902D-48AF-9020-955120F399B6}" type="slidenum">
              <a:rPr lang="en-US" noProof="0" smtClean="0"/>
              <a:pPr/>
              <a:t>12</a:t>
            </a:fld>
            <a:endParaRPr lang="en-US" noProof="0" dirty="0"/>
          </a:p>
        </p:txBody>
      </p:sp>
    </p:spTree>
    <p:extLst>
      <p:ext uri="{BB962C8B-B14F-4D97-AF65-F5344CB8AC3E}">
        <p14:creationId xmlns:p14="http://schemas.microsoft.com/office/powerpoint/2010/main" val="3518236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7129-D582-495A-8F4B-6B9075899DD6}"/>
              </a:ext>
            </a:extLst>
          </p:cNvPr>
          <p:cNvSpPr>
            <a:spLocks noGrp="1"/>
          </p:cNvSpPr>
          <p:nvPr>
            <p:ph type="title"/>
          </p:nvPr>
        </p:nvSpPr>
        <p:spPr/>
        <p:txBody>
          <a:bodyPr/>
          <a:lstStyle/>
          <a:p>
            <a:pPr algn="ctr"/>
            <a:r>
              <a:rPr lang="en-US" dirty="0"/>
              <a:t>Individualized Medication Selection for refractory pain </a:t>
            </a:r>
            <a:br>
              <a:rPr lang="en-US" dirty="0"/>
            </a:br>
            <a:r>
              <a:rPr lang="en-US" dirty="0"/>
              <a:t>(Maybe some of you work in Mayberry-I don't so, here we go!!)</a:t>
            </a:r>
          </a:p>
        </p:txBody>
      </p:sp>
      <p:sp>
        <p:nvSpPr>
          <p:cNvPr id="6" name="Slide Number Placeholder 5">
            <a:extLst>
              <a:ext uri="{FF2B5EF4-FFF2-40B4-BE49-F238E27FC236}">
                <a16:creationId xmlns:a16="http://schemas.microsoft.com/office/drawing/2014/main" id="{4B379698-AB4C-493D-BF95-F5781FDF2AC5}"/>
              </a:ext>
            </a:extLst>
          </p:cNvPr>
          <p:cNvSpPr>
            <a:spLocks noGrp="1"/>
          </p:cNvSpPr>
          <p:nvPr>
            <p:ph type="sldNum" sz="quarter" idx="33"/>
          </p:nvPr>
        </p:nvSpPr>
        <p:spPr/>
        <p:txBody>
          <a:bodyPr/>
          <a:lstStyle/>
          <a:p>
            <a:fld id="{19B51A1E-902D-48AF-9020-955120F399B6}" type="slidenum">
              <a:rPr lang="en-US" smtClean="0"/>
              <a:pPr/>
              <a:t>13</a:t>
            </a:fld>
            <a:endParaRPr lang="en-US" dirty="0"/>
          </a:p>
        </p:txBody>
      </p:sp>
      <p:graphicFrame>
        <p:nvGraphicFramePr>
          <p:cNvPr id="4" name="Content Placeholder 3">
            <a:extLst>
              <a:ext uri="{FF2B5EF4-FFF2-40B4-BE49-F238E27FC236}">
                <a16:creationId xmlns:a16="http://schemas.microsoft.com/office/drawing/2014/main" id="{DBA4FCB1-CA7D-80CC-6AD9-D16033E73F35}"/>
              </a:ext>
            </a:extLst>
          </p:cNvPr>
          <p:cNvGraphicFramePr>
            <a:graphicFrameLocks noGrp="1"/>
          </p:cNvGraphicFramePr>
          <p:nvPr>
            <p:ph sz="quarter" idx="34"/>
            <p:extLst>
              <p:ext uri="{D42A27DB-BD31-4B8C-83A1-F6EECF244321}">
                <p14:modId xmlns:p14="http://schemas.microsoft.com/office/powerpoint/2010/main" val="374274268"/>
              </p:ext>
            </p:extLst>
          </p:nvPr>
        </p:nvGraphicFramePr>
        <p:xfrm>
          <a:off x="512763" y="1655763"/>
          <a:ext cx="11247437" cy="4568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5421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44A80-19CB-685B-BE67-D55F15293DB9}"/>
              </a:ext>
            </a:extLst>
          </p:cNvPr>
          <p:cNvSpPr>
            <a:spLocks noGrp="1"/>
          </p:cNvSpPr>
          <p:nvPr>
            <p:ph type="title"/>
          </p:nvPr>
        </p:nvSpPr>
        <p:spPr/>
        <p:txBody>
          <a:bodyPr/>
          <a:lstStyle/>
          <a:p>
            <a:r>
              <a:rPr lang="en-US" dirty="0"/>
              <a:t>Case Study #2 </a:t>
            </a:r>
          </a:p>
        </p:txBody>
      </p:sp>
      <p:sp>
        <p:nvSpPr>
          <p:cNvPr id="4" name="Slide Number Placeholder 3">
            <a:extLst>
              <a:ext uri="{FF2B5EF4-FFF2-40B4-BE49-F238E27FC236}">
                <a16:creationId xmlns:a16="http://schemas.microsoft.com/office/drawing/2014/main" id="{D836843C-2AD6-1834-7170-D6730F97E916}"/>
              </a:ext>
            </a:extLst>
          </p:cNvPr>
          <p:cNvSpPr>
            <a:spLocks noGrp="1"/>
          </p:cNvSpPr>
          <p:nvPr>
            <p:ph type="sldNum" sz="quarter" idx="33"/>
          </p:nvPr>
        </p:nvSpPr>
        <p:spPr/>
        <p:txBody>
          <a:bodyPr/>
          <a:lstStyle/>
          <a:p>
            <a:fld id="{19B51A1E-902D-48AF-9020-955120F399B6}" type="slidenum">
              <a:rPr lang="en-US" noProof="0" smtClean="0"/>
              <a:pPr/>
              <a:t>14</a:t>
            </a:fld>
            <a:endParaRPr lang="en-US" noProof="0" dirty="0"/>
          </a:p>
        </p:txBody>
      </p:sp>
      <p:sp>
        <p:nvSpPr>
          <p:cNvPr id="5" name="Content Placeholder 4">
            <a:extLst>
              <a:ext uri="{FF2B5EF4-FFF2-40B4-BE49-F238E27FC236}">
                <a16:creationId xmlns:a16="http://schemas.microsoft.com/office/drawing/2014/main" id="{5DDC3AE6-41D6-89C6-36B7-CF558A1163AE}"/>
              </a:ext>
            </a:extLst>
          </p:cNvPr>
          <p:cNvSpPr>
            <a:spLocks noGrp="1"/>
          </p:cNvSpPr>
          <p:nvPr>
            <p:ph idx="1"/>
          </p:nvPr>
        </p:nvSpPr>
        <p:spPr/>
        <p:txBody>
          <a:bodyPr/>
          <a:lstStyle/>
          <a:p>
            <a:pPr marL="0" indent="0">
              <a:buNone/>
            </a:pPr>
            <a:r>
              <a:rPr lang="en-US" sz="1200" dirty="0"/>
              <a:t>Physical Exam</a:t>
            </a:r>
          </a:p>
          <a:p>
            <a:pPr marL="0" indent="0">
              <a:buNone/>
            </a:pPr>
            <a:r>
              <a:rPr lang="en-US" sz="1200" dirty="0"/>
              <a:t>Appearance: She is ill-appearing. </a:t>
            </a:r>
          </a:p>
          <a:p>
            <a:pPr marL="0" indent="0">
              <a:buNone/>
            </a:pPr>
            <a:r>
              <a:rPr lang="en-US" sz="1200" dirty="0"/>
              <a:t>HENT: Head: Normocephalic and atraumatic. </a:t>
            </a:r>
          </a:p>
          <a:p>
            <a:pPr marL="0" indent="0">
              <a:buNone/>
            </a:pPr>
            <a:r>
              <a:rPr lang="en-US" sz="1200" dirty="0"/>
              <a:t>   Mouth/Throat: Comments: Oropharynx is dry, no erythema or open lesions noted; chapped lips No scleral icterus.</a:t>
            </a:r>
          </a:p>
          <a:p>
            <a:pPr marL="0" indent="0">
              <a:buNone/>
            </a:pPr>
            <a:r>
              <a:rPr lang="en-US" sz="1200" dirty="0"/>
              <a:t>Cardiovascular: Regular rhythm. Tachycardia present. Normal heart sounds. </a:t>
            </a:r>
          </a:p>
          <a:p>
            <a:pPr marL="0" indent="0">
              <a:buNone/>
            </a:pPr>
            <a:r>
              <a:rPr lang="en-US" sz="1200" dirty="0"/>
              <a:t>Pulmonary: Pulmonary effort is normal. Normal breath sounds. </a:t>
            </a:r>
          </a:p>
          <a:p>
            <a:pPr marL="0" indent="0">
              <a:buNone/>
            </a:pPr>
            <a:r>
              <a:rPr lang="en-US" sz="1200" dirty="0"/>
              <a:t>Abdominal: Abdomen is flat. Bowel sounds are normal. Abdomen is soft. There is no mass. </a:t>
            </a:r>
          </a:p>
          <a:p>
            <a:pPr marL="0" indent="0">
              <a:buNone/>
            </a:pPr>
            <a:r>
              <a:rPr lang="en-US" sz="1200" dirty="0"/>
              <a:t>Skin:: Skin is warm and dry. </a:t>
            </a:r>
          </a:p>
          <a:p>
            <a:pPr marL="0" indent="0">
              <a:buNone/>
            </a:pPr>
            <a:r>
              <a:rPr lang="en-US" sz="1200" dirty="0"/>
              <a:t>Neurological:  General: No focal deficit present. Mental Status: She is alert. </a:t>
            </a:r>
          </a:p>
          <a:p>
            <a:pPr marL="0" indent="0">
              <a:buNone/>
            </a:pPr>
            <a:endParaRPr lang="en-US" sz="1200" dirty="0"/>
          </a:p>
          <a:p>
            <a:pPr marL="0" indent="0" algn="ctr">
              <a:buNone/>
            </a:pPr>
            <a:r>
              <a:rPr lang="en-US" sz="2400" b="1" dirty="0"/>
              <a:t>What’s the Palliative Plan???</a:t>
            </a:r>
          </a:p>
          <a:p>
            <a:endParaRPr lang="en-US" dirty="0"/>
          </a:p>
        </p:txBody>
      </p:sp>
      <p:sp>
        <p:nvSpPr>
          <p:cNvPr id="6" name="Text Placeholder 5">
            <a:extLst>
              <a:ext uri="{FF2B5EF4-FFF2-40B4-BE49-F238E27FC236}">
                <a16:creationId xmlns:a16="http://schemas.microsoft.com/office/drawing/2014/main" id="{BD0721C5-BA94-D44A-18D3-09432375E8BD}"/>
              </a:ext>
            </a:extLst>
          </p:cNvPr>
          <p:cNvSpPr>
            <a:spLocks noGrp="1"/>
          </p:cNvSpPr>
          <p:nvPr>
            <p:ph type="body" sz="half" idx="2"/>
          </p:nvPr>
        </p:nvSpPr>
        <p:spPr/>
        <p:txBody>
          <a:bodyPr/>
          <a:lstStyle/>
          <a:p>
            <a:r>
              <a:rPr lang="en-US" dirty="0"/>
              <a:t>Pt AD is a 64 </a:t>
            </a:r>
            <a:r>
              <a:rPr lang="en-US" dirty="0" err="1"/>
              <a:t>y.o</a:t>
            </a:r>
            <a:r>
              <a:rPr lang="en-US" dirty="0"/>
              <a:t>. AA woman with PMH of Pancreatic Adenocarcinoma currently on chemotherapy, Crohn's disease, and prior DVT who presented with worsening abdominal pain for 2 weeks.</a:t>
            </a:r>
          </a:p>
          <a:p>
            <a:r>
              <a:rPr lang="en-US" dirty="0"/>
              <a:t>Triage: BP: 111/72 | Pulse: (!) 113 | Temp: 100 °F (37.8 °C) | Resp: 22 | Height: 160 cm (5' 3") | Weight - Scale: 45.4 kg (100 </a:t>
            </a:r>
            <a:r>
              <a:rPr lang="en-US" dirty="0" err="1"/>
              <a:t>lb</a:t>
            </a:r>
            <a:r>
              <a:rPr lang="en-US" dirty="0"/>
              <a:t>) | BMI (Calculated): 17.8 | SpO2: 100 %</a:t>
            </a:r>
          </a:p>
          <a:p>
            <a:endParaRPr lang="en-US" dirty="0"/>
          </a:p>
          <a:p>
            <a:r>
              <a:rPr lang="en-US" dirty="0"/>
              <a:t>ED, 1 L LR, </a:t>
            </a:r>
            <a:r>
              <a:rPr lang="en-US" dirty="0" err="1"/>
              <a:t>Vanc</a:t>
            </a:r>
            <a:r>
              <a:rPr lang="en-US" dirty="0"/>
              <a:t>/ </a:t>
            </a:r>
            <a:r>
              <a:rPr lang="en-US" dirty="0" err="1"/>
              <a:t>Cefe</a:t>
            </a:r>
            <a:r>
              <a:rPr lang="en-US" dirty="0"/>
              <a:t>, and Dilaudid 2 mg +Oxycodone 10 mg PO Q8H for pain </a:t>
            </a:r>
          </a:p>
          <a:p>
            <a:r>
              <a:rPr lang="en-US" dirty="0"/>
              <a:t>GFR&gt;105, Creatine 1.4, WBC 0.7, H/H 7.5/23</a:t>
            </a:r>
          </a:p>
        </p:txBody>
      </p:sp>
    </p:spTree>
    <p:extLst>
      <p:ext uri="{BB962C8B-B14F-4D97-AF65-F5344CB8AC3E}">
        <p14:creationId xmlns:p14="http://schemas.microsoft.com/office/powerpoint/2010/main" val="718550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EAFD9-1F54-5538-EB0E-FD3235CBBE89}"/>
              </a:ext>
            </a:extLst>
          </p:cNvPr>
          <p:cNvSpPr>
            <a:spLocks noGrp="1"/>
          </p:cNvSpPr>
          <p:nvPr>
            <p:ph type="title"/>
          </p:nvPr>
        </p:nvSpPr>
        <p:spPr/>
        <p:txBody>
          <a:bodyPr/>
          <a:lstStyle/>
          <a:p>
            <a:pPr algn="ctr"/>
            <a:r>
              <a:rPr lang="en-US" dirty="0"/>
              <a:t>Palliative Consultant Report </a:t>
            </a:r>
          </a:p>
        </p:txBody>
      </p:sp>
      <p:sp>
        <p:nvSpPr>
          <p:cNvPr id="3" name="Content Placeholder 2">
            <a:extLst>
              <a:ext uri="{FF2B5EF4-FFF2-40B4-BE49-F238E27FC236}">
                <a16:creationId xmlns:a16="http://schemas.microsoft.com/office/drawing/2014/main" id="{283F5845-2297-1934-ECC6-ADDFECBA5F66}"/>
              </a:ext>
            </a:extLst>
          </p:cNvPr>
          <p:cNvSpPr>
            <a:spLocks noGrp="1"/>
          </p:cNvSpPr>
          <p:nvPr>
            <p:ph idx="1"/>
          </p:nvPr>
        </p:nvSpPr>
        <p:spPr/>
        <p:txBody>
          <a:bodyPr/>
          <a:lstStyle/>
          <a:p>
            <a:pPr marL="0" indent="0">
              <a:lnSpc>
                <a:spcPct val="100000"/>
              </a:lnSpc>
              <a:buNone/>
            </a:pPr>
            <a:r>
              <a:rPr lang="en-US" sz="1200" dirty="0"/>
              <a:t>Patient known to palliative medicine service, last visit 2/6, for which Zyprexa was increased for appetite/sleep and nausea. Unclear if patient was consistently using. Pain regimen was stable using Bentyl and Oxycodone 10 for pain mgmt. Follow up appt scheduled for 4/30. </a:t>
            </a:r>
          </a:p>
          <a:p>
            <a:pPr marL="0" indent="0">
              <a:lnSpc>
                <a:spcPct val="100000"/>
              </a:lnSpc>
              <a:buNone/>
            </a:pPr>
            <a:r>
              <a:rPr lang="en-US" sz="1200" dirty="0"/>
              <a:t>Patient seen at bedside with cousin; very concerned about future </a:t>
            </a:r>
            <a:r>
              <a:rPr lang="en-US" sz="1200" dirty="0" err="1"/>
              <a:t>Onc</a:t>
            </a:r>
            <a:r>
              <a:rPr lang="en-US" sz="1200" dirty="0"/>
              <a:t> plan and poor functional status. Spoke with primary Oncology, will talk to patient tomorrow am and family if allowed. Right now, if patient is to recover, has good cure rate. However, due to counts, poor PO intake and worsening functional status, treatment on hold. </a:t>
            </a:r>
          </a:p>
          <a:p>
            <a:pPr marL="0" indent="0">
              <a:lnSpc>
                <a:spcPct val="100000"/>
              </a:lnSpc>
              <a:buNone/>
            </a:pPr>
            <a:r>
              <a:rPr lang="en-US" sz="1200" dirty="0"/>
              <a:t>Patient with conversive with whisper, minimally engaged, improvement with IV meds. Will continue to follow. Able to sip water and Ensure-completed 1.5 cartons today. + bm daily, soft. </a:t>
            </a:r>
          </a:p>
          <a:p>
            <a:pPr marL="0" indent="0">
              <a:lnSpc>
                <a:spcPct val="100000"/>
              </a:lnSpc>
              <a:buNone/>
            </a:pPr>
            <a:r>
              <a:rPr lang="en-US" sz="1200" dirty="0"/>
              <a:t> </a:t>
            </a:r>
          </a:p>
          <a:p>
            <a:pPr marL="0" indent="0">
              <a:lnSpc>
                <a:spcPct val="100000"/>
              </a:lnSpc>
              <a:buNone/>
            </a:pPr>
            <a:r>
              <a:rPr lang="en-US" sz="1200" b="1" dirty="0"/>
              <a:t>PLAN/SUMMARY OF RECS:  </a:t>
            </a:r>
          </a:p>
          <a:p>
            <a:pPr marL="0" indent="0">
              <a:lnSpc>
                <a:spcPct val="100000"/>
              </a:lnSpc>
              <a:buNone/>
            </a:pPr>
            <a:r>
              <a:rPr lang="en-US" sz="1200" dirty="0"/>
              <a:t>-</a:t>
            </a:r>
            <a:r>
              <a:rPr lang="en-US" sz="1200" dirty="0" err="1"/>
              <a:t>Zyprex</a:t>
            </a:r>
            <a:r>
              <a:rPr lang="en-US" sz="1200" dirty="0"/>
              <a:t> 5mg IV Q 12 for nausea and pain</a:t>
            </a:r>
          </a:p>
          <a:p>
            <a:pPr marL="0" indent="0">
              <a:lnSpc>
                <a:spcPct val="100000"/>
              </a:lnSpc>
              <a:buNone/>
            </a:pPr>
            <a:r>
              <a:rPr lang="en-US" sz="1200" dirty="0"/>
              <a:t>-Continue IVF until PO intake improves</a:t>
            </a:r>
          </a:p>
          <a:p>
            <a:pPr marL="0" indent="0">
              <a:lnSpc>
                <a:spcPct val="100000"/>
              </a:lnSpc>
              <a:buNone/>
            </a:pPr>
            <a:r>
              <a:rPr lang="en-US" sz="1200" dirty="0"/>
              <a:t>-12.5mcg Fentanyl Patch</a:t>
            </a:r>
          </a:p>
          <a:p>
            <a:pPr marL="0" indent="0">
              <a:lnSpc>
                <a:spcPct val="100000"/>
              </a:lnSpc>
              <a:buNone/>
            </a:pPr>
            <a:r>
              <a:rPr lang="en-US" sz="1200" dirty="0"/>
              <a:t>-Continue IV Dilaudid Q 4 as ordered and Oxycodone solution as ordered </a:t>
            </a:r>
          </a:p>
          <a:p>
            <a:pPr marL="0" indent="0">
              <a:lnSpc>
                <a:spcPct val="100000"/>
              </a:lnSpc>
              <a:buNone/>
            </a:pPr>
            <a:r>
              <a:rPr lang="en-US" sz="1200" dirty="0"/>
              <a:t>-will convert to PO when able to swallow without pain </a:t>
            </a:r>
          </a:p>
          <a:p>
            <a:pPr marL="0" indent="0">
              <a:lnSpc>
                <a:spcPct val="100000"/>
              </a:lnSpc>
              <a:buNone/>
            </a:pPr>
            <a:r>
              <a:rPr lang="en-US" sz="1200" dirty="0"/>
              <a:t> </a:t>
            </a:r>
          </a:p>
        </p:txBody>
      </p:sp>
      <p:sp>
        <p:nvSpPr>
          <p:cNvPr id="5" name="Slide Number Placeholder 4">
            <a:extLst>
              <a:ext uri="{FF2B5EF4-FFF2-40B4-BE49-F238E27FC236}">
                <a16:creationId xmlns:a16="http://schemas.microsoft.com/office/drawing/2014/main" id="{2799CD7A-4F5B-3C74-659F-FD67098D7CC4}"/>
              </a:ext>
            </a:extLst>
          </p:cNvPr>
          <p:cNvSpPr>
            <a:spLocks noGrp="1"/>
          </p:cNvSpPr>
          <p:nvPr>
            <p:ph type="sldNum" sz="quarter" idx="33"/>
          </p:nvPr>
        </p:nvSpPr>
        <p:spPr/>
        <p:txBody>
          <a:bodyPr/>
          <a:lstStyle/>
          <a:p>
            <a:fld id="{19B51A1E-902D-48AF-9020-955120F399B6}" type="slidenum">
              <a:rPr lang="en-US" noProof="0" smtClean="0"/>
              <a:pPr/>
              <a:t>15</a:t>
            </a:fld>
            <a:endParaRPr lang="en-US" noProof="0" dirty="0"/>
          </a:p>
        </p:txBody>
      </p:sp>
    </p:spTree>
    <p:extLst>
      <p:ext uri="{BB962C8B-B14F-4D97-AF65-F5344CB8AC3E}">
        <p14:creationId xmlns:p14="http://schemas.microsoft.com/office/powerpoint/2010/main" val="769947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99E9F66-D54D-886C-9F18-F8FF541F0501}"/>
              </a:ext>
            </a:extLst>
          </p:cNvPr>
          <p:cNvSpPr>
            <a:spLocks noGrp="1"/>
          </p:cNvSpPr>
          <p:nvPr>
            <p:ph type="pic" sz="quarter" idx="14"/>
          </p:nvPr>
        </p:nvSpPr>
        <p:spPr/>
        <p:txBody>
          <a:bodyPr/>
          <a:lstStyle/>
          <a:p>
            <a:endParaRPr lang="en-US" dirty="0"/>
          </a:p>
        </p:txBody>
      </p:sp>
      <p:sp>
        <p:nvSpPr>
          <p:cNvPr id="5" name="Slide Number Placeholder 4">
            <a:extLst>
              <a:ext uri="{FF2B5EF4-FFF2-40B4-BE49-F238E27FC236}">
                <a16:creationId xmlns:a16="http://schemas.microsoft.com/office/drawing/2014/main" id="{0D6625D1-E084-20D7-CA2F-1387E63EE5AA}"/>
              </a:ext>
            </a:extLst>
          </p:cNvPr>
          <p:cNvSpPr>
            <a:spLocks noGrp="1"/>
          </p:cNvSpPr>
          <p:nvPr>
            <p:ph type="sldNum" sz="quarter" idx="15"/>
          </p:nvPr>
        </p:nvSpPr>
        <p:spPr/>
        <p:txBody>
          <a:bodyPr/>
          <a:lstStyle/>
          <a:p>
            <a:fld id="{19B51A1E-902D-48AF-9020-955120F399B6}" type="slidenum">
              <a:rPr lang="en-US" noProof="0" smtClean="0"/>
              <a:pPr/>
              <a:t>16</a:t>
            </a:fld>
            <a:endParaRPr lang="en-US" noProof="0" dirty="0"/>
          </a:p>
        </p:txBody>
      </p:sp>
      <p:sp>
        <p:nvSpPr>
          <p:cNvPr id="6" name="Title 5">
            <a:extLst>
              <a:ext uri="{FF2B5EF4-FFF2-40B4-BE49-F238E27FC236}">
                <a16:creationId xmlns:a16="http://schemas.microsoft.com/office/drawing/2014/main" id="{7FA3C1CB-178C-8D4D-4140-B0E9AEDB03AD}"/>
              </a:ext>
            </a:extLst>
          </p:cNvPr>
          <p:cNvSpPr>
            <a:spLocks noGrp="1"/>
          </p:cNvSpPr>
          <p:nvPr>
            <p:ph type="title"/>
          </p:nvPr>
        </p:nvSpPr>
        <p:spPr/>
        <p:txBody>
          <a:bodyPr/>
          <a:lstStyle/>
          <a:p>
            <a:pPr algn="ctr"/>
            <a:r>
              <a:rPr lang="en-US"/>
              <a:t>References</a:t>
            </a:r>
          </a:p>
        </p:txBody>
      </p:sp>
      <p:sp>
        <p:nvSpPr>
          <p:cNvPr id="7" name="TextBox 6">
            <a:extLst>
              <a:ext uri="{FF2B5EF4-FFF2-40B4-BE49-F238E27FC236}">
                <a16:creationId xmlns:a16="http://schemas.microsoft.com/office/drawing/2014/main" id="{7008FC57-8EEA-1873-38E4-FFA31A4A4CED}"/>
              </a:ext>
            </a:extLst>
          </p:cNvPr>
          <p:cNvSpPr txBox="1"/>
          <p:nvPr/>
        </p:nvSpPr>
        <p:spPr>
          <a:xfrm>
            <a:off x="171449" y="923925"/>
            <a:ext cx="1014412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AutoNum type="arabicPeriod"/>
            </a:pPr>
            <a:r>
              <a:rPr lang="en-US" sz="1200" dirty="0">
                <a:hlinkClick r:id="rId2"/>
              </a:rPr>
              <a:t>https://www.iasp-pain.org/publications/iasp-news/iasp-announces-revised-definition-of-pain/</a:t>
            </a:r>
            <a:r>
              <a:rPr lang="en-US" sz="1200" dirty="0"/>
              <a:t>. Retrieved 3/12/2024</a:t>
            </a:r>
          </a:p>
          <a:p>
            <a:pPr marL="228600" indent="-228600">
              <a:buAutoNum type="arabicPeriod"/>
            </a:pPr>
            <a:endParaRPr lang="en-US" sz="1200" dirty="0"/>
          </a:p>
          <a:p>
            <a:pPr marL="228600" indent="-228600">
              <a:buAutoNum type="arabicPeriod"/>
            </a:pPr>
            <a:r>
              <a:rPr lang="en-US" sz="1200" dirty="0"/>
              <a:t>Carver AC, Foley KM. Types of Pain. In: </a:t>
            </a:r>
            <a:r>
              <a:rPr lang="en-US" sz="1200" dirty="0" err="1"/>
              <a:t>Kufe</a:t>
            </a:r>
            <a:r>
              <a:rPr lang="en-US" sz="1200" dirty="0"/>
              <a:t> DW, Pollock RE, Weichselbaum RR, et al., editors. Holland-Frei Cancer Medicine. 6th edition. Hamilton (ON): BC Decker; 2003. Available from: </a:t>
            </a:r>
            <a:r>
              <a:rPr lang="en-US" sz="1200" dirty="0">
                <a:hlinkClick r:id="rId3"/>
              </a:rPr>
              <a:t>https://www.ncbi.nlm.nih.gov/books/NBK12991/</a:t>
            </a:r>
            <a:endParaRPr lang="en-US" sz="1200" dirty="0"/>
          </a:p>
          <a:p>
            <a:pPr marL="228600" indent="-228600">
              <a:buAutoNum type="arabicPeriod"/>
            </a:pPr>
            <a:endParaRPr lang="en-US" sz="1200" dirty="0"/>
          </a:p>
          <a:p>
            <a:pPr marL="228600" indent="-228600">
              <a:buAutoNum type="arabicPeriod"/>
            </a:pPr>
            <a:r>
              <a:rPr lang="en-US" sz="1200" dirty="0"/>
              <a:t>Yang, J., Bauer, B. A., </a:t>
            </a:r>
            <a:r>
              <a:rPr lang="en-US" sz="1200" dirty="0" err="1"/>
              <a:t>Wahner-Roedler</a:t>
            </a:r>
            <a:r>
              <a:rPr lang="en-US" sz="1200" dirty="0"/>
              <a:t>, D. L., Chon, T. Y., &amp; Xiao, L. (2020). The Modified WHO Analgesic Ladder: Is It Appropriate for Chronic Non-Cancer Pain?. Journal of pain research, 13, 411–417. </a:t>
            </a:r>
            <a:r>
              <a:rPr lang="en-US" sz="1200" dirty="0">
                <a:hlinkClick r:id="rId4"/>
              </a:rPr>
              <a:t>https://doi.org/10.2147/JPR.S244173</a:t>
            </a:r>
            <a:endParaRPr lang="en-US" sz="1200" dirty="0"/>
          </a:p>
          <a:p>
            <a:pPr marL="228600" indent="-228600">
              <a:buAutoNum type="arabicPeriod"/>
            </a:pPr>
            <a:endParaRPr lang="en-US" sz="1200" dirty="0"/>
          </a:p>
          <a:p>
            <a:pPr marL="228600" indent="-228600">
              <a:buAutoNum type="arabicPeriod"/>
            </a:pPr>
            <a:r>
              <a:rPr lang="en-US" sz="1200" dirty="0">
                <a:hlinkClick r:id="rId5"/>
              </a:rPr>
              <a:t>https://pinkbook.dfci.org/assets/docs/pinkBook.pdf</a:t>
            </a:r>
            <a:r>
              <a:rPr lang="en-US" sz="1200" dirty="0"/>
              <a:t>. </a:t>
            </a:r>
            <a:r>
              <a:rPr lang="en-US" sz="1200" dirty="0" err="1"/>
              <a:t>Kematick</a:t>
            </a:r>
            <a:r>
              <a:rPr lang="en-US" sz="1200" dirty="0"/>
              <a:t>, B.S., Suliman I., Hood, A.H., et al. (2020). </a:t>
            </a:r>
          </a:p>
          <a:p>
            <a:pPr marL="228600" indent="-228600">
              <a:buAutoNum type="arabicPeriod"/>
            </a:pPr>
            <a:endParaRPr lang="en-US" sz="1200" dirty="0"/>
          </a:p>
          <a:p>
            <a:pPr marL="228600" indent="-228600">
              <a:buAutoNum type="arabicPeriod"/>
            </a:pPr>
            <a:r>
              <a:rPr lang="en-US" sz="1200" dirty="0"/>
              <a:t>WHO guidelines for the pharmacological and radiotherapeutic management of cancer pain in adults and adolescents. 2018. </a:t>
            </a:r>
            <a:r>
              <a:rPr lang="en-US" sz="1200" dirty="0">
                <a:hlinkClick r:id="rId6"/>
              </a:rPr>
              <a:t>https://iris.who.int/bitstream/handle/10665/279700/9789241550390-eng.pdf?ua=1</a:t>
            </a:r>
            <a:r>
              <a:rPr lang="en-US" sz="1200" dirty="0"/>
              <a:t> </a:t>
            </a:r>
          </a:p>
          <a:p>
            <a:pPr marL="228600" indent="-228600">
              <a:buAutoNum type="arabicPeriod"/>
            </a:pPr>
            <a:endParaRPr lang="en-US" sz="1200" dirty="0"/>
          </a:p>
          <a:p>
            <a:pPr marL="228600" indent="-228600">
              <a:buAutoNum type="arabicPeriod"/>
            </a:pPr>
            <a:r>
              <a:rPr lang="en-US" sz="1200" dirty="0"/>
              <a:t>Antidepressants: Another weapon against chronic pain. Mayo Clinic. 2019. </a:t>
            </a:r>
            <a:r>
              <a:rPr lang="en-US" sz="1200" dirty="0">
                <a:hlinkClick r:id="rId7"/>
              </a:rPr>
              <a:t>https://www.mayoclinic.org/pain-medications/art-20045647#:~:text=Tricyclic%20antidepressants%20are%20the%20most,Nortriptyline%20(Pamelor)</a:t>
            </a:r>
            <a:r>
              <a:rPr lang="en-US" sz="1200" dirty="0"/>
              <a:t>.</a:t>
            </a:r>
          </a:p>
          <a:p>
            <a:pPr marL="228600" indent="-228600">
              <a:buAutoNum type="arabicPeriod"/>
            </a:pPr>
            <a:endParaRPr lang="en-US" sz="1200" dirty="0"/>
          </a:p>
          <a:p>
            <a:pPr marL="228600" indent="-228600">
              <a:buAutoNum type="arabicPeriod"/>
            </a:pPr>
            <a:endParaRPr lang="en-US" sz="1200" dirty="0"/>
          </a:p>
          <a:p>
            <a:pPr marL="228600" indent="-228600">
              <a:buAutoNum type="arabicPeriod"/>
            </a:pPr>
            <a:endParaRPr lang="en-US" sz="1200" dirty="0"/>
          </a:p>
        </p:txBody>
      </p:sp>
    </p:spTree>
    <p:extLst>
      <p:ext uri="{BB962C8B-B14F-4D97-AF65-F5344CB8AC3E}">
        <p14:creationId xmlns:p14="http://schemas.microsoft.com/office/powerpoint/2010/main" val="3346167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descr="hand clapping">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4" name="Title 13">
            <a:extLst>
              <a:ext uri="{FF2B5EF4-FFF2-40B4-BE49-F238E27FC236}">
                <a16:creationId xmlns:a16="http://schemas.microsoft.com/office/drawing/2014/main" id="{6C38D7A9-9299-4108-BB08-026F4B9CAE7B}"/>
              </a:ext>
            </a:extLst>
          </p:cNvPr>
          <p:cNvSpPr>
            <a:spLocks noGrp="1"/>
          </p:cNvSpPr>
          <p:nvPr>
            <p:ph type="ctrTitle"/>
          </p:nvPr>
        </p:nvSpPr>
        <p:spPr/>
        <p:txBody>
          <a:bodyPr/>
          <a:lstStyle/>
          <a:p>
            <a:r>
              <a:rPr lang="en-US" dirty="0"/>
              <a:t>Thank You</a:t>
            </a:r>
          </a:p>
        </p:txBody>
      </p:sp>
      <p:sp>
        <p:nvSpPr>
          <p:cNvPr id="4" name="Text Placeholder 3">
            <a:extLst>
              <a:ext uri="{FF2B5EF4-FFF2-40B4-BE49-F238E27FC236}">
                <a16:creationId xmlns:a16="http://schemas.microsoft.com/office/drawing/2014/main" id="{60828E04-9C2A-4859-8050-C2DF67A249CB}"/>
              </a:ext>
            </a:extLst>
          </p:cNvPr>
          <p:cNvSpPr>
            <a:spLocks noGrp="1"/>
          </p:cNvSpPr>
          <p:nvPr>
            <p:ph type="body" sz="quarter" idx="15"/>
          </p:nvPr>
        </p:nvSpPr>
        <p:spPr>
          <a:solidFill>
            <a:schemeClr val="tx1">
              <a:lumMod val="75000"/>
              <a:lumOff val="25000"/>
            </a:schemeClr>
          </a:solidFill>
        </p:spPr>
        <p:txBody>
          <a:bodyPr/>
          <a:lstStyle/>
          <a:p>
            <a:r>
              <a:rPr lang="en-US" dirty="0"/>
              <a:t>Cinnamon Tucker</a:t>
            </a:r>
          </a:p>
        </p:txBody>
      </p:sp>
      <p:pic>
        <p:nvPicPr>
          <p:cNvPr id="8" name="Graphic 7" descr="User" title="Icon - Presenter Name">
            <a:extLst>
              <a:ext uri="{FF2B5EF4-FFF2-40B4-BE49-F238E27FC236}">
                <a16:creationId xmlns:a16="http://schemas.microsoft.com/office/drawing/2014/main" id="{111541C4-DB03-4E53-994D-499C7D73C4D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485495" y="4006655"/>
            <a:ext cx="218900" cy="218900"/>
          </a:xfrm>
          <a:prstGeom prst="rect">
            <a:avLst/>
          </a:prstGeom>
        </p:spPr>
      </p:pic>
      <p:sp>
        <p:nvSpPr>
          <p:cNvPr id="5" name="Text Placeholder 4">
            <a:extLst>
              <a:ext uri="{FF2B5EF4-FFF2-40B4-BE49-F238E27FC236}">
                <a16:creationId xmlns:a16="http://schemas.microsoft.com/office/drawing/2014/main" id="{11265965-2271-4C1C-BD0A-6F85F80FF9A6}"/>
              </a:ext>
            </a:extLst>
          </p:cNvPr>
          <p:cNvSpPr>
            <a:spLocks noGrp="1"/>
          </p:cNvSpPr>
          <p:nvPr>
            <p:ph type="body" sz="quarter" idx="16"/>
          </p:nvPr>
        </p:nvSpPr>
        <p:spPr>
          <a:solidFill>
            <a:schemeClr val="tx1">
              <a:lumMod val="75000"/>
              <a:lumOff val="25000"/>
            </a:schemeClr>
          </a:solidFill>
        </p:spPr>
        <p:txBody>
          <a:bodyPr/>
          <a:lstStyle/>
          <a:p>
            <a:r>
              <a:rPr lang="en-US" dirty="0"/>
              <a:t>504.702.4408</a:t>
            </a:r>
          </a:p>
        </p:txBody>
      </p:sp>
      <p:pic>
        <p:nvPicPr>
          <p:cNvPr id="10" name="Graphic 9" descr="Smart Phone" title="Icon - Presenter Phone Number">
            <a:extLst>
              <a:ext uri="{FF2B5EF4-FFF2-40B4-BE49-F238E27FC236}">
                <a16:creationId xmlns:a16="http://schemas.microsoft.com/office/drawing/2014/main" id="{A29DE31C-E099-4579-BB03-675E0A40C5F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485495" y="4355103"/>
            <a:ext cx="218900" cy="218900"/>
          </a:xfrm>
          <a:prstGeom prst="rect">
            <a:avLst/>
          </a:prstGeom>
        </p:spPr>
      </p:pic>
      <p:sp>
        <p:nvSpPr>
          <p:cNvPr id="6" name="Text Placeholder 5">
            <a:extLst>
              <a:ext uri="{FF2B5EF4-FFF2-40B4-BE49-F238E27FC236}">
                <a16:creationId xmlns:a16="http://schemas.microsoft.com/office/drawing/2014/main" id="{50A3BCC3-A277-4C0B-9EBA-EB53990D8EBD}"/>
              </a:ext>
            </a:extLst>
          </p:cNvPr>
          <p:cNvSpPr>
            <a:spLocks noGrp="1"/>
          </p:cNvSpPr>
          <p:nvPr>
            <p:ph type="body" sz="quarter" idx="17"/>
          </p:nvPr>
        </p:nvSpPr>
        <p:spPr>
          <a:xfrm>
            <a:off x="8458200" y="4655738"/>
            <a:ext cx="2910342" cy="556341"/>
          </a:xfrm>
          <a:solidFill>
            <a:schemeClr val="tx1">
              <a:lumMod val="75000"/>
              <a:lumOff val="25000"/>
            </a:schemeClr>
          </a:solidFill>
        </p:spPr>
        <p:txBody>
          <a:bodyPr/>
          <a:lstStyle/>
          <a:p>
            <a:r>
              <a:rPr lang="en-US" sz="1400" dirty="0"/>
              <a:t>Cinnamon.Tucker@lcmchealth.com</a:t>
            </a:r>
          </a:p>
        </p:txBody>
      </p:sp>
      <p:pic>
        <p:nvPicPr>
          <p:cNvPr id="9" name="Graphic 8" descr="Envelope" title="Icon Presenter Email">
            <a:extLst>
              <a:ext uri="{FF2B5EF4-FFF2-40B4-BE49-F238E27FC236}">
                <a16:creationId xmlns:a16="http://schemas.microsoft.com/office/drawing/2014/main" id="{773C1382-ACE1-460F-A1B6-AB761A7D2E6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485495" y="4703551"/>
            <a:ext cx="218900" cy="218900"/>
          </a:xfrm>
          <a:prstGeom prst="rect">
            <a:avLst/>
          </a:prstGeom>
        </p:spPr>
      </p:pic>
      <p:sp>
        <p:nvSpPr>
          <p:cNvPr id="12" name="Slide Number Placeholder 11">
            <a:extLst>
              <a:ext uri="{FF2B5EF4-FFF2-40B4-BE49-F238E27FC236}">
                <a16:creationId xmlns:a16="http://schemas.microsoft.com/office/drawing/2014/main" id="{91814EC9-246A-4C6E-941E-5774FE72F08E}"/>
              </a:ext>
            </a:extLst>
          </p:cNvPr>
          <p:cNvSpPr>
            <a:spLocks noGrp="1"/>
          </p:cNvSpPr>
          <p:nvPr>
            <p:ph type="sldNum" sz="quarter" idx="20"/>
          </p:nvPr>
        </p:nvSpPr>
        <p:spPr>
          <a:solidFill>
            <a:schemeClr val="tx1">
              <a:lumMod val="95000"/>
              <a:lumOff val="5000"/>
            </a:schemeClr>
          </a:solidFill>
        </p:spPr>
        <p:txBody>
          <a:bodyPr/>
          <a:lstStyle/>
          <a:p>
            <a:fld id="{19B51A1E-902D-48AF-9020-955120F399B6}" type="slidenum">
              <a:rPr lang="en-US" smtClean="0"/>
              <a:pPr/>
              <a:t>17</a:t>
            </a:fld>
            <a:endParaRPr lang="en-US" dirty="0"/>
          </a:p>
        </p:txBody>
      </p:sp>
    </p:spTree>
    <p:extLst>
      <p:ext uri="{BB962C8B-B14F-4D97-AF65-F5344CB8AC3E}">
        <p14:creationId xmlns:p14="http://schemas.microsoft.com/office/powerpoint/2010/main" val="415367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1700" y="847887"/>
            <a:ext cx="5104052" cy="3266739"/>
          </a:xfrm>
        </p:spPr>
        <p:txBody>
          <a:bodyPr/>
          <a:lstStyle/>
          <a:p>
            <a:r>
              <a:rPr lang="en-US" dirty="0"/>
              <a:t>Morphine, Dilaudid, and Methadone</a:t>
            </a:r>
            <a:br>
              <a:rPr lang="en-US" dirty="0"/>
            </a:br>
            <a:r>
              <a:rPr lang="en-US" dirty="0"/>
              <a:t>-oh my !!!</a:t>
            </a:r>
          </a:p>
        </p:txBody>
      </p:sp>
      <p:sp>
        <p:nvSpPr>
          <p:cNvPr id="10" name="Text Placeholder 9">
            <a:extLst>
              <a:ext uri="{FF2B5EF4-FFF2-40B4-BE49-F238E27FC236}">
                <a16:creationId xmlns:a16="http://schemas.microsoft.com/office/drawing/2014/main" id="{2972F17A-D965-40B9-8ABB-C634072DBCC0}"/>
              </a:ext>
            </a:extLst>
          </p:cNvPr>
          <p:cNvSpPr>
            <a:spLocks noGrp="1"/>
          </p:cNvSpPr>
          <p:nvPr>
            <p:ph type="body" sz="quarter" idx="13"/>
          </p:nvPr>
        </p:nvSpPr>
        <p:spPr>
          <a:xfrm>
            <a:off x="0" y="4829628"/>
            <a:ext cx="5102595" cy="1100565"/>
          </a:xfrm>
        </p:spPr>
        <p:txBody>
          <a:bodyPr vert="horz" lIns="252000" tIns="180000" rIns="180000" bIns="180000" rtlCol="0" anchor="t">
            <a:noAutofit/>
          </a:bodyPr>
          <a:lstStyle/>
          <a:p>
            <a:r>
              <a:rPr lang="en-US" dirty="0"/>
              <a:t>Selecting the most appropriate opioid(s) for your patient  should NOT be difficult. </a:t>
            </a:r>
          </a:p>
          <a:p>
            <a:endParaRPr lang="en-US" dirty="0"/>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a:lstStyle/>
          <a:p>
            <a:fld id="{19B51A1E-902D-48AF-9020-955120F399B6}" type="slidenum">
              <a:rPr lang="en-US" smtClean="0"/>
              <a:pPr/>
              <a:t>2</a:t>
            </a:fld>
            <a:endParaRPr lang="en-US" dirty="0"/>
          </a:p>
        </p:txBody>
      </p:sp>
      <p:pic>
        <p:nvPicPr>
          <p:cNvPr id="7" name="Picture Placeholder 6" descr="A close-up of pills&#10;&#10;Description automatically generated">
            <a:extLst>
              <a:ext uri="{FF2B5EF4-FFF2-40B4-BE49-F238E27FC236}">
                <a16:creationId xmlns:a16="http://schemas.microsoft.com/office/drawing/2014/main" id="{013BB994-6726-661D-4906-B1B4485BB89E}"/>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t="1065" b="1065"/>
          <a:stretch/>
        </p:blipFill>
        <p:spPr>
          <a:xfrm>
            <a:off x="5200619" y="0"/>
            <a:ext cx="7235795" cy="6385728"/>
          </a:xfrm>
        </p:spPr>
      </p:pic>
    </p:spTree>
    <p:extLst>
      <p:ext uri="{BB962C8B-B14F-4D97-AF65-F5344CB8AC3E}">
        <p14:creationId xmlns:p14="http://schemas.microsoft.com/office/powerpoint/2010/main" val="2117695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Hand writing on post-it note">
            <a:extLst>
              <a:ext uri="{FF2B5EF4-FFF2-40B4-BE49-F238E27FC236}">
                <a16:creationId xmlns:a16="http://schemas.microsoft.com/office/drawing/2014/main" id="{7E468295-904F-0743-AD06-67DA21353B9E}"/>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0" y="-1"/>
            <a:ext cx="6096000" cy="6371351"/>
          </a:xfrm>
        </p:spPr>
      </p:pic>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5333760" y="388927"/>
            <a:ext cx="6641900" cy="1325628"/>
          </a:xfrm>
        </p:spPr>
        <p:txBody>
          <a:bodyPr/>
          <a:lstStyle/>
          <a:p>
            <a:r>
              <a:rPr lang="en-US" dirty="0"/>
              <a:t>Objectives </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6288000" y="1880216"/>
            <a:ext cx="5472000" cy="4814990"/>
          </a:xfrm>
        </p:spPr>
        <p:txBody>
          <a:bodyPr vert="horz" lIns="0" tIns="0" rIns="0" bIns="0" rtlCol="0" anchor="t">
            <a:noAutofit/>
          </a:bodyPr>
          <a:lstStyle/>
          <a:p>
            <a:pPr marL="0" indent="0">
              <a:buNone/>
            </a:pPr>
            <a:r>
              <a:rPr lang="en-US" b="1" dirty="0"/>
              <a:t>-The nurse practitioner will feel more confident in treating pain and other symptoms  common in hospice and </a:t>
            </a:r>
            <a:r>
              <a:rPr lang="en-US" b="1"/>
              <a:t>palliative care patients</a:t>
            </a:r>
            <a:endParaRPr lang="en-US" b="1" dirty="0"/>
          </a:p>
          <a:p>
            <a:pPr marL="0" indent="0">
              <a:buNone/>
            </a:pPr>
            <a:endParaRPr lang="en-US" b="1" dirty="0"/>
          </a:p>
          <a:p>
            <a:pPr marL="0" indent="0">
              <a:buNone/>
            </a:pPr>
            <a:r>
              <a:rPr lang="en-US" b="1" dirty="0"/>
              <a:t>-The NP will be able to accurately identify </a:t>
            </a:r>
            <a:r>
              <a:rPr lang="en-US" b="1"/>
              <a:t>different types of pain.</a:t>
            </a:r>
            <a:endParaRPr lang="en-US" b="1" dirty="0"/>
          </a:p>
          <a:p>
            <a:pPr marL="0" indent="0">
              <a:buNone/>
            </a:pPr>
            <a:endParaRPr lang="en-US" b="1" dirty="0"/>
          </a:p>
          <a:p>
            <a:pPr marL="0" indent="0">
              <a:buNone/>
            </a:pPr>
            <a:r>
              <a:rPr lang="en-US" b="1" dirty="0"/>
              <a:t>-Selecting opioids and adjuvants  for  pain-including </a:t>
            </a:r>
            <a:r>
              <a:rPr lang="en-US" b="1"/>
              <a:t>Methadone</a:t>
            </a:r>
            <a:endParaRPr lang="en-US" b="1" dirty="0"/>
          </a:p>
          <a:p>
            <a:pPr marL="0" indent="0">
              <a:buNone/>
            </a:pPr>
            <a:endParaRPr lang="en-US" b="1" dirty="0"/>
          </a:p>
          <a:p>
            <a:pPr marL="0" indent="0">
              <a:buNone/>
            </a:pPr>
            <a:r>
              <a:rPr lang="en-US" b="1"/>
              <a:t>-Managing pain with substance use disorder</a:t>
            </a:r>
            <a:endParaRPr lang="en-US" b="1" dirty="0"/>
          </a:p>
          <a:p>
            <a:pPr marL="0" indent="0">
              <a:buNone/>
            </a:pPr>
            <a:endParaRPr lang="en-US" b="1" dirty="0"/>
          </a:p>
          <a:p>
            <a:pPr marL="0" indent="0">
              <a:buNone/>
            </a:pPr>
            <a:r>
              <a:rPr lang="en-US" b="1" dirty="0"/>
              <a:t>-Dyspnea, insomnia, anxiety, depression, cachexia, and CONSTIPATION</a:t>
            </a:r>
          </a:p>
          <a:p>
            <a:pPr marL="0" indent="0">
              <a:buNone/>
            </a:pPr>
            <a:endParaRPr lang="en-US" dirty="0"/>
          </a:p>
          <a:p>
            <a:pPr marL="0" indent="0">
              <a:buNone/>
            </a:pPr>
            <a:endParaRPr lang="en-US" dirty="0"/>
          </a:p>
          <a:p>
            <a:pPr marL="0" indent="0">
              <a:buNone/>
            </a:pPr>
            <a:r>
              <a:rPr lang="en-US" dirty="0"/>
              <a:t>-</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3</a:t>
            </a:fld>
            <a:endParaRPr lang="en-US" dirty="0"/>
          </a:p>
        </p:txBody>
      </p:sp>
    </p:spTree>
    <p:extLst>
      <p:ext uri="{BB962C8B-B14F-4D97-AF65-F5344CB8AC3E}">
        <p14:creationId xmlns:p14="http://schemas.microsoft.com/office/powerpoint/2010/main" val="722098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Desk with computer, phone, books, etc.">
            <a:extLst>
              <a:ext uri="{FF2B5EF4-FFF2-40B4-BE49-F238E27FC236}">
                <a16:creationId xmlns:a16="http://schemas.microsoft.com/office/drawing/2014/main" id="{2E7ADBC3-DECA-9F4C-9289-9E43C727592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8636718" y="306981"/>
            <a:ext cx="3555282" cy="5178905"/>
          </a:xfrm>
        </p:spPr>
        <p:txBody>
          <a:bodyPr/>
          <a:lstStyle/>
          <a:p>
            <a:pPr algn="ctr"/>
            <a:r>
              <a:rPr lang="en-US" sz="2800" u="sng" dirty="0"/>
              <a:t>Recommendations</a:t>
            </a:r>
            <a:r>
              <a:rPr lang="en-US" sz="2800" u="sng"/>
              <a:t> </a:t>
            </a:r>
            <a:r>
              <a:rPr lang="en-US" sz="2800" u="sng" dirty="0"/>
              <a:t> for further  learning</a:t>
            </a:r>
            <a:br>
              <a:rPr lang="en-US" sz="2800" u="sng" dirty="0"/>
            </a:br>
            <a:br>
              <a:rPr lang="en-US" sz="2800" u="sng" dirty="0"/>
            </a:br>
            <a:r>
              <a:rPr lang="en-US" sz="2800"/>
              <a:t>-HPNA  Certification</a:t>
            </a:r>
            <a:br>
              <a:rPr lang="en-US" sz="2800" dirty="0"/>
            </a:br>
            <a:br>
              <a:rPr lang="en-US" sz="2800" dirty="0"/>
            </a:br>
            <a:r>
              <a:rPr lang="en-US" sz="2800"/>
              <a:t>-AAHPM</a:t>
            </a:r>
            <a:br>
              <a:rPr lang="en-US" sz="2800" dirty="0"/>
            </a:br>
            <a:br>
              <a:rPr lang="en-US" sz="2800"/>
            </a:br>
            <a:r>
              <a:rPr lang="en-US" sz="2800"/>
              <a:t>-ELNEC</a:t>
            </a:r>
            <a:endParaRPr lang="en-US"/>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4</a:t>
            </a:fld>
            <a:endParaRPr lang="en-US" dirty="0"/>
          </a:p>
        </p:txBody>
      </p:sp>
    </p:spTree>
    <p:extLst>
      <p:ext uri="{BB962C8B-B14F-4D97-AF65-F5344CB8AC3E}">
        <p14:creationId xmlns:p14="http://schemas.microsoft.com/office/powerpoint/2010/main" val="4091674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C67C0-A16D-2954-8909-4505BDE5252F}"/>
              </a:ext>
            </a:extLst>
          </p:cNvPr>
          <p:cNvSpPr>
            <a:spLocks noGrp="1"/>
          </p:cNvSpPr>
          <p:nvPr>
            <p:ph type="title"/>
          </p:nvPr>
        </p:nvSpPr>
        <p:spPr/>
        <p:txBody>
          <a:bodyPr/>
          <a:lstStyle/>
          <a:p>
            <a:r>
              <a:rPr lang="en-US" dirty="0"/>
              <a:t>Case Study #1</a:t>
            </a:r>
          </a:p>
        </p:txBody>
      </p:sp>
      <p:sp>
        <p:nvSpPr>
          <p:cNvPr id="4" name="Slide Number Placeholder 3">
            <a:extLst>
              <a:ext uri="{FF2B5EF4-FFF2-40B4-BE49-F238E27FC236}">
                <a16:creationId xmlns:a16="http://schemas.microsoft.com/office/drawing/2014/main" id="{6F990597-1E6E-4910-D9EF-B69AB90460AA}"/>
              </a:ext>
            </a:extLst>
          </p:cNvPr>
          <p:cNvSpPr>
            <a:spLocks noGrp="1"/>
          </p:cNvSpPr>
          <p:nvPr>
            <p:ph type="sldNum" sz="quarter" idx="33"/>
          </p:nvPr>
        </p:nvSpPr>
        <p:spPr/>
        <p:txBody>
          <a:bodyPr/>
          <a:lstStyle/>
          <a:p>
            <a:fld id="{19B51A1E-902D-48AF-9020-955120F399B6}" type="slidenum">
              <a:rPr lang="en-US" noProof="0" smtClean="0"/>
              <a:pPr/>
              <a:t>5</a:t>
            </a:fld>
            <a:endParaRPr lang="en-US" noProof="0" dirty="0"/>
          </a:p>
        </p:txBody>
      </p:sp>
      <p:sp>
        <p:nvSpPr>
          <p:cNvPr id="5" name="Text Placeholder 4">
            <a:extLst>
              <a:ext uri="{FF2B5EF4-FFF2-40B4-BE49-F238E27FC236}">
                <a16:creationId xmlns:a16="http://schemas.microsoft.com/office/drawing/2014/main" id="{69A4E1B7-2F0C-B391-A561-B7C4CF24AC97}"/>
              </a:ext>
            </a:extLst>
          </p:cNvPr>
          <p:cNvSpPr>
            <a:spLocks noGrp="1"/>
          </p:cNvSpPr>
          <p:nvPr>
            <p:ph type="body" sz="half" idx="2"/>
          </p:nvPr>
        </p:nvSpPr>
        <p:spPr/>
        <p:txBody>
          <a:bodyPr/>
          <a:lstStyle/>
          <a:p>
            <a:r>
              <a:rPr lang="en-US" dirty="0"/>
              <a:t>Mrs. FJ is a 50 y/o50 </a:t>
            </a:r>
            <a:r>
              <a:rPr lang="en-US" dirty="0" err="1"/>
              <a:t>y.o</a:t>
            </a:r>
            <a:r>
              <a:rPr lang="en-US" dirty="0"/>
              <a:t>. year old female with a PMHx of ESRD, MSSA bacteremia with incomplete treatment, </a:t>
            </a:r>
            <a:r>
              <a:rPr lang="en-US" dirty="0" err="1"/>
              <a:t>xanthogranulomatous</a:t>
            </a:r>
            <a:r>
              <a:rPr lang="en-US" dirty="0"/>
              <a:t> pyelonephritis with </a:t>
            </a:r>
            <a:r>
              <a:rPr lang="en-US" dirty="0" err="1"/>
              <a:t>hx</a:t>
            </a:r>
            <a:r>
              <a:rPr lang="en-US" dirty="0"/>
              <a:t> nephrostomy tubes, HTN, HLD who presented with recurrence/continuation of previous pyelonephritis and volume overload after missing dialysis. Speaks only Spanish. </a:t>
            </a:r>
          </a:p>
          <a:p>
            <a:r>
              <a:rPr lang="en-US" dirty="0"/>
              <a:t>OME:  380 (Dilaudid IV-19mg)</a:t>
            </a:r>
          </a:p>
          <a:p>
            <a:r>
              <a:rPr lang="en-US" dirty="0"/>
              <a:t>Vitals: 176/107, HR 107, sats 99% RA, 140#, Pain 10/10</a:t>
            </a:r>
          </a:p>
          <a:p>
            <a:r>
              <a:rPr lang="en-US" dirty="0"/>
              <a:t>GFR: 10, BUN: 45, Creatinine 6.58</a:t>
            </a:r>
          </a:p>
          <a:p>
            <a:r>
              <a:rPr lang="en-US" dirty="0"/>
              <a:t>Orders: IV Dilaudid 2mg IV Q 4 scheduled and 1mg IV Q 6 hours prn</a:t>
            </a:r>
          </a:p>
        </p:txBody>
      </p:sp>
      <p:sp>
        <p:nvSpPr>
          <p:cNvPr id="6" name="Picture Placeholder 5">
            <a:extLst>
              <a:ext uri="{FF2B5EF4-FFF2-40B4-BE49-F238E27FC236}">
                <a16:creationId xmlns:a16="http://schemas.microsoft.com/office/drawing/2014/main" id="{50D8A751-5CEC-DCC5-43E0-1712982D46CE}"/>
              </a:ext>
            </a:extLst>
          </p:cNvPr>
          <p:cNvSpPr>
            <a:spLocks noGrp="1"/>
          </p:cNvSpPr>
          <p:nvPr>
            <p:ph type="pic" idx="1"/>
          </p:nvPr>
        </p:nvSpPr>
        <p:spPr/>
        <p:txBody>
          <a:bodyPr/>
          <a:lstStyle/>
          <a:p>
            <a:r>
              <a:rPr lang="en-US" sz="1200" dirty="0"/>
              <a:t>General: mild distress due to pain, answers questions appropriately</a:t>
            </a:r>
          </a:p>
          <a:p>
            <a:r>
              <a:rPr lang="en-US" sz="1200" dirty="0"/>
              <a:t>HEENT: NCAT, non-icteric sclera, EOMI, PERRL, MMM</a:t>
            </a:r>
          </a:p>
          <a:p>
            <a:r>
              <a:rPr lang="en-US" sz="1200" dirty="0"/>
              <a:t>Neck: no appreciable JVD, neck supple, trachea midline</a:t>
            </a:r>
          </a:p>
          <a:p>
            <a:r>
              <a:rPr lang="en-US" sz="1200" dirty="0"/>
              <a:t>CV: RRR, normal S1 S2, no murmurs, rubs, or gallops appreciated</a:t>
            </a:r>
          </a:p>
          <a:p>
            <a:r>
              <a:rPr lang="en-US" sz="1200" dirty="0"/>
              <a:t>Lungs: no wheezes, crackles, rhonchi, or stridor appreciated; diminished BS bilateral lower lobes</a:t>
            </a:r>
          </a:p>
          <a:p>
            <a:r>
              <a:rPr lang="en-US" sz="1200" dirty="0"/>
              <a:t>Abdomen: soft, suprapubic </a:t>
            </a:r>
            <a:r>
              <a:rPr lang="en-US" sz="1200" dirty="0" err="1"/>
              <a:t>ttp</a:t>
            </a:r>
            <a:r>
              <a:rPr lang="en-US" sz="1200" dirty="0"/>
              <a:t>, </a:t>
            </a:r>
            <a:r>
              <a:rPr lang="en-US" sz="1200" dirty="0" err="1"/>
              <a:t>nd</a:t>
            </a:r>
            <a:r>
              <a:rPr lang="en-US" sz="1200" dirty="0"/>
              <a:t>, +BS, no masses or organomegaly, no rebound/guarding; right sided CVA </a:t>
            </a:r>
            <a:r>
              <a:rPr lang="en-US" sz="1200" dirty="0" err="1"/>
              <a:t>ttp</a:t>
            </a:r>
            <a:endParaRPr lang="en-US" sz="1200" dirty="0"/>
          </a:p>
          <a:p>
            <a:r>
              <a:rPr lang="en-US" sz="1200" dirty="0"/>
              <a:t>Ext: 2+ radial and DP pulses bilaterally, warm, pitting edema </a:t>
            </a:r>
            <a:r>
              <a:rPr lang="en-US" sz="1200" dirty="0" err="1"/>
              <a:t>b/l</a:t>
            </a:r>
            <a:r>
              <a:rPr lang="en-US" sz="1200" dirty="0"/>
              <a:t> LE to knees</a:t>
            </a:r>
          </a:p>
          <a:p>
            <a:r>
              <a:rPr lang="en-US" sz="1200" dirty="0"/>
              <a:t>Skin: no c/c/e, no rashes noted; HD catheter in place in pt's right chest, no erythema, non-tender at site</a:t>
            </a:r>
          </a:p>
          <a:p>
            <a:r>
              <a:rPr lang="en-US" sz="1200" dirty="0"/>
              <a:t>Neuro: A&amp;Ox3, no gross focal deficits </a:t>
            </a:r>
          </a:p>
          <a:p>
            <a:r>
              <a:rPr lang="en-US" sz="1200" dirty="0"/>
              <a:t>Psych: appropriate mood and affect, good judgement</a:t>
            </a:r>
          </a:p>
          <a:p>
            <a:endParaRPr lang="en-US" sz="1200" dirty="0"/>
          </a:p>
          <a:p>
            <a:endParaRPr lang="en-US" sz="1200" dirty="0"/>
          </a:p>
          <a:p>
            <a:r>
              <a:rPr lang="en-US" sz="2800" b="1" u="sng" dirty="0"/>
              <a:t>What is the Palliative Plan of Action ????</a:t>
            </a:r>
          </a:p>
          <a:p>
            <a:endParaRPr lang="en-US" dirty="0"/>
          </a:p>
          <a:p>
            <a:endParaRPr lang="en-US" dirty="0"/>
          </a:p>
        </p:txBody>
      </p:sp>
    </p:spTree>
    <p:extLst>
      <p:ext uri="{BB962C8B-B14F-4D97-AF65-F5344CB8AC3E}">
        <p14:creationId xmlns:p14="http://schemas.microsoft.com/office/powerpoint/2010/main" val="1788998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02C4E93-F63B-4531-34B8-2B9219BAD7DC}"/>
              </a:ext>
            </a:extLst>
          </p:cNvPr>
          <p:cNvSpPr>
            <a:spLocks noGrp="1"/>
          </p:cNvSpPr>
          <p:nvPr>
            <p:ph idx="1"/>
          </p:nvPr>
        </p:nvSpPr>
        <p:spPr>
          <a:xfrm>
            <a:off x="432000" y="960120"/>
            <a:ext cx="11328000" cy="5231130"/>
          </a:xfrm>
        </p:spPr>
        <p:txBody>
          <a:bodyPr/>
          <a:lstStyle/>
          <a:p>
            <a:r>
              <a:rPr lang="en-US" sz="1600" dirty="0"/>
              <a:t>Palliative medicine introduced to patient via translator. Comprehensive pain assessment performed. Patient rates mixed type flank pain 10/10 and on IV Dilaudid scheduled and prn-19mg given over last 24 hours. Also with intractable nausea, which patient getting Zofran frequently. Upon exam, patient AAOX4, conversive. Pain is better each day. Points to flank area with anasarca and BLE +3 edema. Not eating well due to pain and nausea. Patient seems to have limited insight into health mgmt. Will further discuss and scheduled patient with palliative </a:t>
            </a:r>
            <a:r>
              <a:rPr lang="en-US" sz="1600" dirty="0" err="1"/>
              <a:t>outpt</a:t>
            </a:r>
            <a:r>
              <a:rPr lang="en-US" sz="1600" dirty="0"/>
              <a:t> provider for chronic pain with life limiting illness. Patient's last bm today, minimal po intake, did take some sips of water and </a:t>
            </a:r>
            <a:r>
              <a:rPr lang="en-US" sz="1600" dirty="0" err="1"/>
              <a:t>jello</a:t>
            </a:r>
            <a:r>
              <a:rPr lang="en-US" sz="1600" dirty="0"/>
              <a:t> without nausea. Expressed concern to patient about leaving hospital prior to discharge; she agreed to remain inpt until safe discharge and follow up arranged. </a:t>
            </a:r>
          </a:p>
          <a:p>
            <a:r>
              <a:rPr lang="en-US" sz="1600" dirty="0"/>
              <a:t> </a:t>
            </a:r>
          </a:p>
          <a:p>
            <a:r>
              <a:rPr lang="en-US" sz="1600" dirty="0"/>
              <a:t>PLAN/SUMMARY OF RECS:  </a:t>
            </a:r>
          </a:p>
          <a:p>
            <a:r>
              <a:rPr lang="en-US" sz="1600" dirty="0"/>
              <a:t>-Ensure clear or renal oral supplement </a:t>
            </a:r>
          </a:p>
          <a:p>
            <a:r>
              <a:rPr lang="en-US" sz="1600" dirty="0"/>
              <a:t>-will schedule for </a:t>
            </a:r>
            <a:r>
              <a:rPr lang="en-US" sz="1600" dirty="0" err="1"/>
              <a:t>outpt</a:t>
            </a:r>
            <a:r>
              <a:rPr lang="en-US" sz="1600" dirty="0"/>
              <a:t> palliative medicine clinic</a:t>
            </a:r>
          </a:p>
          <a:p>
            <a:r>
              <a:rPr lang="en-US" sz="1600" dirty="0"/>
              <a:t>-Flexeril 5mg PO TID</a:t>
            </a:r>
          </a:p>
          <a:p>
            <a:r>
              <a:rPr lang="en-US" sz="1600" dirty="0"/>
              <a:t>-Fentanyl 12.5mcg patch Q 72 hours </a:t>
            </a:r>
          </a:p>
          <a:p>
            <a:r>
              <a:rPr lang="en-US" sz="1600" dirty="0"/>
              <a:t>-Oxycodone 30mg PO Q 4 hours prn </a:t>
            </a:r>
          </a:p>
          <a:p>
            <a:r>
              <a:rPr lang="en-US" sz="1600" dirty="0"/>
              <a:t>-Stop scheduled Dilaudid; start Dilaudid 1.5mg IV Q 4 hours prn breakthrough pain </a:t>
            </a:r>
          </a:p>
          <a:p>
            <a:r>
              <a:rPr lang="en-US" sz="1600" dirty="0"/>
              <a:t>-Dulcolax 5mg PO every other day</a:t>
            </a:r>
          </a:p>
          <a:p>
            <a:endParaRPr lang="en-US" dirty="0"/>
          </a:p>
        </p:txBody>
      </p:sp>
      <p:sp>
        <p:nvSpPr>
          <p:cNvPr id="5" name="Footer Placeholder 4">
            <a:extLst>
              <a:ext uri="{FF2B5EF4-FFF2-40B4-BE49-F238E27FC236}">
                <a16:creationId xmlns:a16="http://schemas.microsoft.com/office/drawing/2014/main" id="{A38EA6D2-D7DF-AE1F-0DCC-FF77A439FD35}"/>
              </a:ext>
            </a:extLst>
          </p:cNvPr>
          <p:cNvSpPr>
            <a:spLocks noGrp="1"/>
          </p:cNvSpPr>
          <p:nvPr>
            <p:ph type="ftr" sz="quarter" idx="12"/>
          </p:nvPr>
        </p:nvSpPr>
        <p:spPr/>
        <p:txBody>
          <a:bodyPr/>
          <a:lstStyle/>
          <a:p>
            <a:r>
              <a:rPr lang="en-US" noProof="0"/>
              <a:t>Add a footer</a:t>
            </a:r>
            <a:endParaRPr lang="en-US" noProof="0" dirty="0"/>
          </a:p>
        </p:txBody>
      </p:sp>
      <p:sp>
        <p:nvSpPr>
          <p:cNvPr id="6" name="Slide Number Placeholder 5">
            <a:extLst>
              <a:ext uri="{FF2B5EF4-FFF2-40B4-BE49-F238E27FC236}">
                <a16:creationId xmlns:a16="http://schemas.microsoft.com/office/drawing/2014/main" id="{2F3022F7-33C6-492D-6BF3-B2C21170D183}"/>
              </a:ext>
            </a:extLst>
          </p:cNvPr>
          <p:cNvSpPr>
            <a:spLocks noGrp="1"/>
          </p:cNvSpPr>
          <p:nvPr>
            <p:ph type="sldNum" sz="quarter" idx="33"/>
          </p:nvPr>
        </p:nvSpPr>
        <p:spPr/>
        <p:txBody>
          <a:bodyPr/>
          <a:lstStyle/>
          <a:p>
            <a:fld id="{19B51A1E-902D-48AF-9020-955120F399B6}" type="slidenum">
              <a:rPr lang="en-US" noProof="0" smtClean="0"/>
              <a:pPr/>
              <a:t>6</a:t>
            </a:fld>
            <a:endParaRPr lang="en-US" noProof="0" dirty="0"/>
          </a:p>
        </p:txBody>
      </p:sp>
      <p:sp>
        <p:nvSpPr>
          <p:cNvPr id="7" name="TextBox 6">
            <a:extLst>
              <a:ext uri="{FF2B5EF4-FFF2-40B4-BE49-F238E27FC236}">
                <a16:creationId xmlns:a16="http://schemas.microsoft.com/office/drawing/2014/main" id="{CBBDA84F-9EA6-F5FF-1029-481422B035BB}"/>
              </a:ext>
            </a:extLst>
          </p:cNvPr>
          <p:cNvSpPr txBox="1"/>
          <p:nvPr/>
        </p:nvSpPr>
        <p:spPr>
          <a:xfrm>
            <a:off x="749808" y="246888"/>
            <a:ext cx="10552176" cy="369332"/>
          </a:xfrm>
          <a:prstGeom prst="rect">
            <a:avLst/>
          </a:prstGeom>
          <a:noFill/>
        </p:spPr>
        <p:txBody>
          <a:bodyPr wrap="square" rtlCol="0">
            <a:spAutoFit/>
          </a:bodyPr>
          <a:lstStyle/>
          <a:p>
            <a:pPr algn="ctr"/>
            <a:r>
              <a:rPr lang="en-US" dirty="0"/>
              <a:t>Palliative Medicine Consultant Report </a:t>
            </a:r>
          </a:p>
        </p:txBody>
      </p:sp>
    </p:spTree>
    <p:extLst>
      <p:ext uri="{BB962C8B-B14F-4D97-AF65-F5344CB8AC3E}">
        <p14:creationId xmlns:p14="http://schemas.microsoft.com/office/powerpoint/2010/main" val="1620700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86F75-3859-FA2C-2977-9255157E1ED0}"/>
              </a:ext>
            </a:extLst>
          </p:cNvPr>
          <p:cNvSpPr>
            <a:spLocks noGrp="1"/>
          </p:cNvSpPr>
          <p:nvPr>
            <p:ph type="title"/>
          </p:nvPr>
        </p:nvSpPr>
        <p:spPr/>
        <p:txBody>
          <a:bodyPr/>
          <a:lstStyle/>
          <a:p>
            <a:pPr algn="ctr"/>
            <a:r>
              <a:rPr lang="en-US" sz="2800"/>
              <a:t>What is Pain</a:t>
            </a:r>
            <a:endParaRPr lang="en-US" sz="2400"/>
          </a:p>
        </p:txBody>
      </p:sp>
      <p:sp>
        <p:nvSpPr>
          <p:cNvPr id="3" name="Text Placeholder 2">
            <a:extLst>
              <a:ext uri="{FF2B5EF4-FFF2-40B4-BE49-F238E27FC236}">
                <a16:creationId xmlns:a16="http://schemas.microsoft.com/office/drawing/2014/main" id="{09DC0584-8FAA-EAF8-F1E8-0FC33E779967}"/>
              </a:ext>
            </a:extLst>
          </p:cNvPr>
          <p:cNvSpPr>
            <a:spLocks noGrp="1"/>
          </p:cNvSpPr>
          <p:nvPr>
            <p:ph type="body" sz="quarter" idx="32"/>
          </p:nvPr>
        </p:nvSpPr>
        <p:spPr>
          <a:xfrm>
            <a:off x="431800" y="1008000"/>
            <a:ext cx="11339513" cy="590037"/>
          </a:xfrm>
        </p:spPr>
        <p:txBody>
          <a:bodyPr vert="horz" lIns="0" tIns="0" rIns="0" bIns="0" rtlCol="0" anchor="t">
            <a:noAutofit/>
          </a:bodyPr>
          <a:lstStyle/>
          <a:p>
            <a:pPr algn="ctr"/>
            <a:r>
              <a:rPr lang="en-US" i="1" dirty="0"/>
              <a:t> “An unpleasant sensory and emotional experience associated with, or resembling that associated with, actual or potential tissue damage” IASP</a:t>
            </a:r>
            <a:endParaRPr lang="en-US" dirty="0"/>
          </a:p>
        </p:txBody>
      </p:sp>
      <p:sp>
        <p:nvSpPr>
          <p:cNvPr id="5" name="Text Placeholder 4">
            <a:extLst>
              <a:ext uri="{FF2B5EF4-FFF2-40B4-BE49-F238E27FC236}">
                <a16:creationId xmlns:a16="http://schemas.microsoft.com/office/drawing/2014/main" id="{E37D7A69-6C3B-92D3-3DDC-C16FD70E58C2}"/>
              </a:ext>
            </a:extLst>
          </p:cNvPr>
          <p:cNvSpPr>
            <a:spLocks noGrp="1"/>
          </p:cNvSpPr>
          <p:nvPr>
            <p:ph type="body" sz="quarter" idx="12"/>
          </p:nvPr>
        </p:nvSpPr>
        <p:spPr>
          <a:xfrm>
            <a:off x="592192" y="1597741"/>
            <a:ext cx="10932902" cy="4923663"/>
          </a:xfrm>
        </p:spPr>
        <p:txBody>
          <a:bodyPr vert="horz" lIns="0" tIns="0" rIns="0" bIns="0" rtlCol="0" anchor="t">
            <a:noAutofit/>
          </a:bodyPr>
          <a:lstStyle/>
          <a:p>
            <a:r>
              <a:rPr lang="en-US" dirty="0"/>
              <a:t>Pain is always a personal experience that is influenced to varying degrees by biological, psychological, and social factors.</a:t>
            </a:r>
          </a:p>
          <a:p>
            <a:endParaRPr lang="en-US" dirty="0"/>
          </a:p>
          <a:p>
            <a:r>
              <a:rPr lang="en-US" dirty="0"/>
              <a:t>Pain and nociception are different phenomena. Pain cannot be inferred solely from activity in sensory neurons.</a:t>
            </a:r>
          </a:p>
          <a:p>
            <a:endParaRPr lang="en-US" dirty="0"/>
          </a:p>
          <a:p>
            <a:r>
              <a:rPr lang="en-US" dirty="0"/>
              <a:t>Through their life experiences, individuals learn the concept of pain.</a:t>
            </a:r>
          </a:p>
          <a:p>
            <a:endParaRPr lang="en-US" dirty="0"/>
          </a:p>
          <a:p>
            <a:r>
              <a:rPr lang="en-US" dirty="0"/>
              <a:t>A person’s report of an experience as pain should be respected.</a:t>
            </a:r>
          </a:p>
          <a:p>
            <a:endParaRPr lang="en-US" dirty="0"/>
          </a:p>
          <a:p>
            <a:r>
              <a:rPr lang="en-US" dirty="0"/>
              <a:t>Although pain usually serves an adaptive role, it may have adverse effects on function and social and psychological well-being.</a:t>
            </a:r>
          </a:p>
          <a:p>
            <a:endParaRPr lang="en-US" dirty="0"/>
          </a:p>
          <a:p>
            <a:r>
              <a:rPr lang="en-US" dirty="0"/>
              <a:t>Verbal description is only one of several behaviors to express pain; inability to communicate does not negate the possibility that a human or a nonhuman animal experiences pain.</a:t>
            </a:r>
          </a:p>
          <a:p>
            <a:endParaRPr lang="en-US" dirty="0"/>
          </a:p>
        </p:txBody>
      </p:sp>
      <p:sp>
        <p:nvSpPr>
          <p:cNvPr id="7" name="Footer Placeholder 6">
            <a:extLst>
              <a:ext uri="{FF2B5EF4-FFF2-40B4-BE49-F238E27FC236}">
                <a16:creationId xmlns:a16="http://schemas.microsoft.com/office/drawing/2014/main" id="{E9ECFAEF-CD06-71E6-8829-5E92761FE0E1}"/>
              </a:ext>
            </a:extLst>
          </p:cNvPr>
          <p:cNvSpPr>
            <a:spLocks noGrp="1"/>
          </p:cNvSpPr>
          <p:nvPr>
            <p:ph type="ftr" sz="quarter" idx="14"/>
          </p:nvPr>
        </p:nvSpPr>
        <p:spPr/>
        <p:txBody>
          <a:bodyPr/>
          <a:lstStyle/>
          <a:p>
            <a:r>
              <a:rPr lang="en-US" dirty="0"/>
              <a:t>1</a:t>
            </a:r>
            <a:endParaRPr lang="en-US" noProof="0" dirty="0"/>
          </a:p>
        </p:txBody>
      </p:sp>
      <p:sp>
        <p:nvSpPr>
          <p:cNvPr id="8" name="Slide Number Placeholder 7">
            <a:extLst>
              <a:ext uri="{FF2B5EF4-FFF2-40B4-BE49-F238E27FC236}">
                <a16:creationId xmlns:a16="http://schemas.microsoft.com/office/drawing/2014/main" id="{4888B820-81D6-E83B-FA96-F7CC6EB41C30}"/>
              </a:ext>
            </a:extLst>
          </p:cNvPr>
          <p:cNvSpPr>
            <a:spLocks noGrp="1"/>
          </p:cNvSpPr>
          <p:nvPr>
            <p:ph type="sldNum" sz="quarter" idx="15"/>
          </p:nvPr>
        </p:nvSpPr>
        <p:spPr/>
        <p:txBody>
          <a:bodyPr/>
          <a:lstStyle/>
          <a:p>
            <a:fld id="{19B51A1E-902D-48AF-9020-955120F399B6}" type="slidenum">
              <a:rPr lang="en-US" noProof="0" smtClean="0"/>
              <a:pPr/>
              <a:t>7</a:t>
            </a:fld>
            <a:endParaRPr lang="en-US" noProof="0" dirty="0"/>
          </a:p>
        </p:txBody>
      </p:sp>
    </p:spTree>
    <p:extLst>
      <p:ext uri="{BB962C8B-B14F-4D97-AF65-F5344CB8AC3E}">
        <p14:creationId xmlns:p14="http://schemas.microsoft.com/office/powerpoint/2010/main" val="830692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pPr algn="ctr"/>
            <a:r>
              <a:rPr lang="en-US" sz="4400" dirty="0"/>
              <a:t>Types of Pain </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32"/>
          </p:nvPr>
        </p:nvSpPr>
        <p:spPr>
          <a:xfrm>
            <a:off x="431800" y="1008000"/>
            <a:ext cx="11339513" cy="906340"/>
          </a:xfrm>
        </p:spPr>
        <p:txBody>
          <a:bodyPr vert="horz" lIns="0" tIns="0" rIns="0" bIns="0" rtlCol="0" anchor="t">
            <a:noAutofit/>
          </a:bodyPr>
          <a:lstStyle/>
          <a:p>
            <a:endParaRPr lang="en-US" dirty="0"/>
          </a:p>
          <a:p>
            <a:r>
              <a:rPr lang="en-US" sz="4000" b="1" dirty="0"/>
              <a:t>NOCICEPTIVE      NEUROPATHIC </a:t>
            </a:r>
            <a:endParaRPr lang="en-US" dirty="0"/>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1"/>
          </p:nvPr>
        </p:nvSpPr>
        <p:spPr>
          <a:xfrm>
            <a:off x="432000" y="2360264"/>
            <a:ext cx="5472000" cy="3831736"/>
          </a:xfrm>
        </p:spPr>
        <p:txBody>
          <a:bodyPr vert="horz" lIns="0" tIns="0" rIns="0" bIns="0" rtlCol="0" anchor="t">
            <a:noAutofit/>
          </a:bodyPr>
          <a:lstStyle/>
          <a:p>
            <a:pPr marL="457200" indent="-457200"/>
            <a:r>
              <a:rPr lang="en-US" dirty="0"/>
              <a:t>Pain that arises from actual or threatened damage to non-neural tissue </a:t>
            </a:r>
          </a:p>
          <a:p>
            <a:pPr marL="457200" indent="-457200"/>
            <a:r>
              <a:rPr lang="en-US" dirty="0"/>
              <a:t>Originating from soft tissues, bones, organs </a:t>
            </a:r>
          </a:p>
          <a:p>
            <a:pPr marL="457200" indent="-457200"/>
            <a:r>
              <a:rPr lang="en-US" dirty="0"/>
              <a:t>Somatic- localized, intermittent, or constant, aching, gnawing, throbbing, or cramping.</a:t>
            </a:r>
          </a:p>
          <a:p>
            <a:pPr marL="457200" indent="-457200"/>
            <a:r>
              <a:rPr lang="en-US" dirty="0"/>
              <a:t>Visceral-  as deep, squeezing, or colicky</a:t>
            </a:r>
          </a:p>
          <a:p>
            <a:pPr marL="457200" indent="-457200"/>
            <a:r>
              <a:rPr lang="en-US" dirty="0"/>
              <a:t>Can be acute or chronic (&gt;3 months)</a:t>
            </a:r>
          </a:p>
          <a:p>
            <a:pPr marL="457200" indent="-457200"/>
            <a:r>
              <a:rPr lang="en-US" dirty="0"/>
              <a:t>Can have mixed type-includes Nociceptive and Neuropathic </a:t>
            </a:r>
          </a:p>
          <a:p>
            <a:pPr marL="0" indent="0">
              <a:buNone/>
            </a:pPr>
            <a:r>
              <a:rPr lang="en-US" dirty="0"/>
              <a:t>Example: metastatic bone pain, liver mass, pancreatitis</a:t>
            </a:r>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sz="quarter" idx="12"/>
          </p:nvPr>
        </p:nvSpPr>
        <p:spPr>
          <a:xfrm>
            <a:off x="6299887" y="2359514"/>
            <a:ext cx="5457736" cy="3831736"/>
          </a:xfrm>
        </p:spPr>
        <p:txBody>
          <a:bodyPr vert="horz" lIns="0" tIns="0" rIns="0" bIns="0" rtlCol="0" anchor="t">
            <a:noAutofit/>
          </a:bodyPr>
          <a:lstStyle/>
          <a:p>
            <a:r>
              <a:rPr lang="en-US" dirty="0"/>
              <a:t>Pain that comes from injury or disease to the to the  central nervous system  Originating from nerves and blood vessels</a:t>
            </a:r>
          </a:p>
          <a:p>
            <a:r>
              <a:rPr lang="en-US" dirty="0"/>
              <a:t>Can be from the central nervous system (CNS)</a:t>
            </a:r>
          </a:p>
          <a:p>
            <a:r>
              <a:rPr lang="en-US" dirty="0"/>
              <a:t>Can be from the peripheral nervous system (PNS); examples</a:t>
            </a:r>
          </a:p>
          <a:p>
            <a:r>
              <a:rPr lang="en-US" dirty="0"/>
              <a:t>Can be acute or chronic (&gt;3months)</a:t>
            </a:r>
          </a:p>
          <a:p>
            <a:r>
              <a:rPr lang="en-US" dirty="0"/>
              <a:t>Can have mixed type-includes Nociceptive and Neuropathic </a:t>
            </a:r>
          </a:p>
          <a:p>
            <a:pPr marL="0" indent="0">
              <a:buNone/>
            </a:pPr>
            <a:r>
              <a:rPr lang="en-US" dirty="0"/>
              <a:t>Examples: Spinal cord compression, Shingles, post mastectomy/thoracotomy pain</a:t>
            </a:r>
          </a:p>
          <a:p>
            <a:endParaRPr lang="en-US" dirty="0"/>
          </a:p>
          <a:p>
            <a:endParaRPr lang="en-US" dirty="0"/>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p:txBody>
          <a:bodyPr/>
          <a:lstStyle/>
          <a:p>
            <a:fld id="{19B51A1E-902D-48AF-9020-955120F399B6}" type="slidenum">
              <a:rPr lang="en-US" smtClean="0"/>
              <a:pPr/>
              <a:t>8</a:t>
            </a:fld>
            <a:endParaRPr lang="en-US" dirty="0"/>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Tree>
    <p:extLst>
      <p:ext uri="{BB962C8B-B14F-4D97-AF65-F5344CB8AC3E}">
        <p14:creationId xmlns:p14="http://schemas.microsoft.com/office/powerpoint/2010/main" val="3188837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D086FC-A61D-A929-2E7E-666DF805A366}"/>
              </a:ext>
            </a:extLst>
          </p:cNvPr>
          <p:cNvSpPr>
            <a:spLocks noGrp="1"/>
          </p:cNvSpPr>
          <p:nvPr>
            <p:ph type="sldNum" sz="quarter" idx="13"/>
          </p:nvPr>
        </p:nvSpPr>
        <p:spPr/>
        <p:txBody>
          <a:bodyPr/>
          <a:lstStyle/>
          <a:p>
            <a:fld id="{19B51A1E-902D-48AF-9020-955120F399B6}" type="slidenum">
              <a:rPr lang="en-US" noProof="0" smtClean="0"/>
              <a:pPr/>
              <a:t>9</a:t>
            </a:fld>
            <a:endParaRPr lang="en-US" noProof="0" dirty="0"/>
          </a:p>
        </p:txBody>
      </p:sp>
      <p:sp>
        <p:nvSpPr>
          <p:cNvPr id="4" name="Title 3">
            <a:extLst>
              <a:ext uri="{FF2B5EF4-FFF2-40B4-BE49-F238E27FC236}">
                <a16:creationId xmlns:a16="http://schemas.microsoft.com/office/drawing/2014/main" id="{A0131B21-3B67-69D6-87FB-50A17CEFC675}"/>
              </a:ext>
            </a:extLst>
          </p:cNvPr>
          <p:cNvSpPr>
            <a:spLocks noGrp="1"/>
          </p:cNvSpPr>
          <p:nvPr>
            <p:ph type="title"/>
          </p:nvPr>
        </p:nvSpPr>
        <p:spPr/>
        <p:txBody>
          <a:bodyPr/>
          <a:lstStyle/>
          <a:p>
            <a:pPr algn="ctr"/>
            <a:r>
              <a:rPr lang="en-US" dirty="0"/>
              <a:t>Do you  feel like this???</a:t>
            </a:r>
          </a:p>
        </p:txBody>
      </p:sp>
      <p:pic>
        <p:nvPicPr>
          <p:cNvPr id="6" name="Picture 5" descr="The Spaghetti Strategy – marcusschaller.com">
            <a:extLst>
              <a:ext uri="{FF2B5EF4-FFF2-40B4-BE49-F238E27FC236}">
                <a16:creationId xmlns:a16="http://schemas.microsoft.com/office/drawing/2014/main" id="{FD6DBFF6-5B41-C8EB-AFB4-B673140BFED6}"/>
              </a:ext>
            </a:extLst>
          </p:cNvPr>
          <p:cNvPicPr>
            <a:picLocks noChangeAspect="1"/>
          </p:cNvPicPr>
          <p:nvPr/>
        </p:nvPicPr>
        <p:blipFill>
          <a:blip r:embed="rId2"/>
          <a:stretch>
            <a:fillRect/>
          </a:stretch>
        </p:blipFill>
        <p:spPr>
          <a:xfrm>
            <a:off x="1963948" y="1710188"/>
            <a:ext cx="8264104" cy="3897700"/>
          </a:xfrm>
          <a:prstGeom prst="rect">
            <a:avLst/>
          </a:prstGeom>
        </p:spPr>
      </p:pic>
    </p:spTree>
    <p:extLst>
      <p:ext uri="{BB962C8B-B14F-4D97-AF65-F5344CB8AC3E}">
        <p14:creationId xmlns:p14="http://schemas.microsoft.com/office/powerpoint/2010/main" val="4210334021"/>
      </p:ext>
    </p:extLst>
  </p:cSld>
  <p:clrMapOvr>
    <a:masterClrMapping/>
  </p:clrMapOvr>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00F07EC-B350-49E7-B6F3-FED47ED1C9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F4CCF4-D450-4896-9D26-824C258C6A9C}">
  <ds:schemaRefs>
    <ds:schemaRef ds:uri="http://schemas.microsoft.com/sharepoint/v3/contenttype/forms"/>
  </ds:schemaRefs>
</ds:datastoreItem>
</file>

<file path=customXml/itemProps3.xml><?xml version="1.0" encoding="utf-8"?>
<ds:datastoreItem xmlns:ds="http://schemas.openxmlformats.org/officeDocument/2006/customXml" ds:itemID="{C389EDE6-EADC-4C51-A618-17CCFAE3C12F}">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TF16411250</Template>
  <TotalTime>189</TotalTime>
  <Words>2252</Words>
  <Application>Microsoft Office PowerPoint</Application>
  <PresentationFormat>Widescreen</PresentationFormat>
  <Paragraphs>307</Paragraphs>
  <Slides>17</Slides>
  <Notes>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Candara</vt:lpstr>
      <vt:lpstr>Corbel</vt:lpstr>
      <vt:lpstr>Times New Roman</vt:lpstr>
      <vt:lpstr>Office Theme</vt:lpstr>
      <vt:lpstr>Pain and Symptom Management  for  the APRN </vt:lpstr>
      <vt:lpstr>Morphine, Dilaudid, and Methadone -oh my !!!</vt:lpstr>
      <vt:lpstr>Objectives </vt:lpstr>
      <vt:lpstr>Recommendations  for further  learning  -HPNA  Certification  -AAHPM  -ELNEC</vt:lpstr>
      <vt:lpstr>Case Study #1</vt:lpstr>
      <vt:lpstr>PowerPoint Presentation</vt:lpstr>
      <vt:lpstr>What is Pain</vt:lpstr>
      <vt:lpstr>Types of Pain </vt:lpstr>
      <vt:lpstr>Do you  feel like this???</vt:lpstr>
      <vt:lpstr>PowerPoint Presentation</vt:lpstr>
      <vt:lpstr>Comparing Major Opioids</vt:lpstr>
      <vt:lpstr>Adjuvants </vt:lpstr>
      <vt:lpstr>Individualized Medication Selection for refractory pain  (Maybe some of you work in Mayberry-I don't so, here we go!!)</vt:lpstr>
      <vt:lpstr>Case Study #2 </vt:lpstr>
      <vt:lpstr>Palliative Consultant Report </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jamey boudreaux</dc:creator>
  <cp:lastModifiedBy>jamey boudreaux</cp:lastModifiedBy>
  <cp:revision>903</cp:revision>
  <dcterms:created xsi:type="dcterms:W3CDTF">2024-03-12T14:14:42Z</dcterms:created>
  <dcterms:modified xsi:type="dcterms:W3CDTF">2024-03-28T17:30:26Z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